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26" r:id="rId2"/>
    <p:sldId id="352" r:id="rId3"/>
    <p:sldId id="349" r:id="rId4"/>
    <p:sldId id="351" r:id="rId5"/>
    <p:sldId id="328" r:id="rId6"/>
    <p:sldId id="353" r:id="rId7"/>
    <p:sldId id="338" r:id="rId8"/>
    <p:sldId id="354" r:id="rId9"/>
    <p:sldId id="357" r:id="rId10"/>
    <p:sldId id="356" r:id="rId11"/>
    <p:sldId id="359" r:id="rId12"/>
    <p:sldId id="358" r:id="rId13"/>
    <p:sldId id="332" r:id="rId14"/>
    <p:sldId id="361" r:id="rId15"/>
    <p:sldId id="360" r:id="rId16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898" autoAdjust="0"/>
  </p:normalViewPr>
  <p:slideViewPr>
    <p:cSldViewPr>
      <p:cViewPr varScale="1">
        <p:scale>
          <a:sx n="88" d="100"/>
          <a:sy n="88" d="100"/>
        </p:scale>
        <p:origin x="83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7" d="100"/>
          <a:sy n="47" d="100"/>
        </p:scale>
        <p:origin x="2256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7112" y="35496"/>
            <a:ext cx="2376264" cy="611897"/>
          </a:xfrm>
          <a:prstGeom prst="rect">
            <a:avLst/>
          </a:prstGeom>
        </p:spPr>
      </p:pic>
      <p:sp>
        <p:nvSpPr>
          <p:cNvPr id="10" name="날짜 개체 틀 9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F8F60E-64F1-40F9-A8B4-63B4066A80BD}" type="datetimeFigureOut">
              <a:rPr lang="ko-KR" altLang="en-US" smtClean="0"/>
              <a:t>2018-11-10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0012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BABEE-3E74-4435-91D1-0363942421D4}" type="datetimeFigureOut">
              <a:rPr lang="ko-KR" altLang="en-US" smtClean="0"/>
              <a:pPr/>
              <a:t>2018-11-10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1C70-946B-4536-A5C8-C3B86E1A2A6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BABEE-3E74-4435-91D1-0363942421D4}" type="datetimeFigureOut">
              <a:rPr lang="ko-KR" altLang="en-US" smtClean="0"/>
              <a:pPr/>
              <a:t>2018-11-10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1C70-946B-4536-A5C8-C3B86E1A2A6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BABEE-3E74-4435-91D1-0363942421D4}" type="datetimeFigureOut">
              <a:rPr lang="ko-KR" altLang="en-US" smtClean="0"/>
              <a:pPr/>
              <a:t>2018-11-10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1C70-946B-4536-A5C8-C3B86E1A2A6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BABEE-3E74-4435-91D1-0363942421D4}" type="datetimeFigureOut">
              <a:rPr lang="ko-KR" altLang="en-US" smtClean="0"/>
              <a:pPr/>
              <a:t>2018-11-10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1C70-946B-4536-A5C8-C3B86E1A2A6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BABEE-3E74-4435-91D1-0363942421D4}" type="datetimeFigureOut">
              <a:rPr lang="ko-KR" altLang="en-US" smtClean="0"/>
              <a:pPr/>
              <a:t>2018-11-10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1C70-946B-4536-A5C8-C3B86E1A2A6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BABEE-3E74-4435-91D1-0363942421D4}" type="datetimeFigureOut">
              <a:rPr lang="ko-KR" altLang="en-US" smtClean="0"/>
              <a:pPr/>
              <a:t>2018-11-10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1C70-946B-4536-A5C8-C3B86E1A2A6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BABEE-3E74-4435-91D1-0363942421D4}" type="datetimeFigureOut">
              <a:rPr lang="ko-KR" altLang="en-US" smtClean="0"/>
              <a:pPr/>
              <a:t>2018-11-10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1C70-946B-4536-A5C8-C3B86E1A2A6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BABEE-3E74-4435-91D1-0363942421D4}" type="datetimeFigureOut">
              <a:rPr lang="ko-KR" altLang="en-US" smtClean="0"/>
              <a:pPr/>
              <a:t>2018-11-10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1C70-946B-4536-A5C8-C3B86E1A2A6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BABEE-3E74-4435-91D1-0363942421D4}" type="datetimeFigureOut">
              <a:rPr lang="ko-KR" altLang="en-US" smtClean="0"/>
              <a:pPr/>
              <a:t>2018-11-10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1C70-946B-4536-A5C8-C3B86E1A2A6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BABEE-3E74-4435-91D1-0363942421D4}" type="datetimeFigureOut">
              <a:rPr lang="ko-KR" altLang="en-US" smtClean="0"/>
              <a:pPr/>
              <a:t>2018-11-10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1C70-946B-4536-A5C8-C3B86E1A2A6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BABEE-3E74-4435-91D1-0363942421D4}" type="datetimeFigureOut">
              <a:rPr lang="ko-KR" altLang="en-US" smtClean="0"/>
              <a:pPr/>
              <a:t>2018-11-10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1C70-946B-4536-A5C8-C3B86E1A2A6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8BABEE-3E74-4435-91D1-0363942421D4}" type="datetimeFigureOut">
              <a:rPr lang="ko-KR" altLang="en-US" smtClean="0"/>
              <a:pPr/>
              <a:t>2018-11-10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D1C70-946B-4536-A5C8-C3B86E1A2A6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oul cafe show 2018에 대한 이미지 검색결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340768"/>
            <a:ext cx="6429375" cy="424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414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0272" y="388479"/>
            <a:ext cx="1957470" cy="504056"/>
          </a:xfrm>
          <a:prstGeom prst="rect">
            <a:avLst/>
          </a:prstGeom>
        </p:spPr>
      </p:pic>
      <p:sp>
        <p:nvSpPr>
          <p:cNvPr id="2" name="직사각형 1"/>
          <p:cNvSpPr/>
          <p:nvPr/>
        </p:nvSpPr>
        <p:spPr>
          <a:xfrm>
            <a:off x="15347" y="2204864"/>
            <a:ext cx="48245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600" b="1" dirty="0" err="1"/>
              <a:t>Aroma</a:t>
            </a:r>
            <a:r>
              <a:rPr lang="ko-KR" altLang="en-US" sz="1600" b="1" dirty="0"/>
              <a:t>/</a:t>
            </a:r>
            <a:r>
              <a:rPr lang="ko-KR" altLang="en-US" sz="1600" b="1" dirty="0" err="1"/>
              <a:t>Flavor</a:t>
            </a:r>
            <a:r>
              <a:rPr lang="ko-KR" altLang="en-US" sz="1600" b="1" dirty="0"/>
              <a:t>/</a:t>
            </a:r>
            <a:r>
              <a:rPr lang="ko-KR" altLang="en-US" sz="1600" b="1" dirty="0" err="1"/>
              <a:t>Aftertaste</a:t>
            </a:r>
            <a:endParaRPr lang="ko-KR" altLang="en-US" sz="1600" b="1" dirty="0"/>
          </a:p>
          <a:p>
            <a:r>
              <a:rPr lang="ko-KR" altLang="en-US" sz="1600" dirty="0" err="1"/>
              <a:t>Butter</a:t>
            </a:r>
            <a:r>
              <a:rPr lang="ko-KR" altLang="en-US" sz="1600" dirty="0"/>
              <a:t>, </a:t>
            </a:r>
            <a:r>
              <a:rPr lang="ko-KR" altLang="en-US" sz="1600" dirty="0" err="1"/>
              <a:t>Brown</a:t>
            </a:r>
            <a:r>
              <a:rPr lang="ko-KR" altLang="en-US" sz="1600" dirty="0"/>
              <a:t> </a:t>
            </a:r>
            <a:r>
              <a:rPr lang="ko-KR" altLang="en-US" sz="1600" dirty="0" err="1"/>
              <a:t>sugar</a:t>
            </a:r>
            <a:r>
              <a:rPr lang="ko-KR" altLang="en-US" sz="1600" dirty="0"/>
              <a:t>, </a:t>
            </a:r>
            <a:r>
              <a:rPr lang="ko-KR" altLang="en-US" sz="1600" dirty="0" err="1"/>
              <a:t>Caramel</a:t>
            </a:r>
            <a:r>
              <a:rPr lang="ko-KR" altLang="en-US" sz="1600" dirty="0"/>
              <a:t>, </a:t>
            </a:r>
            <a:r>
              <a:rPr lang="ko-KR" altLang="en-US" sz="1600" dirty="0" err="1"/>
              <a:t>Honey</a:t>
            </a:r>
            <a:r>
              <a:rPr lang="ko-KR" altLang="en-US" sz="1600" dirty="0"/>
              <a:t>, </a:t>
            </a:r>
            <a:r>
              <a:rPr lang="ko-KR" altLang="en-US" sz="1600" dirty="0" err="1"/>
              <a:t>Sugar</a:t>
            </a:r>
            <a:r>
              <a:rPr lang="ko-KR" altLang="en-US" sz="1600" dirty="0"/>
              <a:t> </a:t>
            </a:r>
            <a:r>
              <a:rPr lang="ko-KR" altLang="en-US" sz="1600" dirty="0" err="1"/>
              <a:t>cane</a:t>
            </a:r>
            <a:r>
              <a:rPr lang="ko-KR" altLang="en-US" sz="1600" dirty="0"/>
              <a:t>, </a:t>
            </a:r>
          </a:p>
          <a:p>
            <a:r>
              <a:rPr lang="ko-KR" altLang="en-US" sz="1600" dirty="0" err="1"/>
              <a:t>Red</a:t>
            </a:r>
            <a:r>
              <a:rPr lang="ko-KR" altLang="en-US" sz="1600" dirty="0"/>
              <a:t> </a:t>
            </a:r>
            <a:r>
              <a:rPr lang="ko-KR" altLang="en-US" sz="1600" dirty="0" err="1"/>
              <a:t>apple</a:t>
            </a:r>
            <a:r>
              <a:rPr lang="ko-KR" altLang="en-US" sz="1600" dirty="0"/>
              <a:t>, </a:t>
            </a:r>
            <a:r>
              <a:rPr lang="ko-KR" altLang="en-US" sz="1600" dirty="0" err="1"/>
              <a:t>Herbal</a:t>
            </a:r>
            <a:endParaRPr lang="ko-KR" altLang="en-US" sz="1600" dirty="0"/>
          </a:p>
          <a:p>
            <a:endParaRPr lang="ko-KR" altLang="en-US" sz="1600" dirty="0"/>
          </a:p>
          <a:p>
            <a:endParaRPr lang="ko-KR" altLang="en-US" sz="1600" dirty="0"/>
          </a:p>
          <a:p>
            <a:r>
              <a:rPr lang="ko-KR" altLang="en-US" sz="1600" b="1" dirty="0" err="1"/>
              <a:t>Aftertaste</a:t>
            </a:r>
            <a:endParaRPr lang="ko-KR" altLang="en-US" sz="1600" b="1" dirty="0"/>
          </a:p>
          <a:p>
            <a:r>
              <a:rPr lang="ko-KR" altLang="en-US" sz="1600" dirty="0" err="1"/>
              <a:t>Short,Dry</a:t>
            </a:r>
            <a:r>
              <a:rPr lang="ko-KR" altLang="en-US" sz="1600" dirty="0"/>
              <a:t>, </a:t>
            </a:r>
            <a:r>
              <a:rPr lang="ko-KR" altLang="en-US" sz="1600" dirty="0" err="1"/>
              <a:t>Pungent</a:t>
            </a:r>
            <a:r>
              <a:rPr lang="ko-KR" altLang="en-US" sz="1600" dirty="0"/>
              <a:t> (</a:t>
            </a:r>
            <a:r>
              <a:rPr lang="ko-KR" altLang="en-US" sz="1600" dirty="0" err="1"/>
              <a:t>Too</a:t>
            </a:r>
            <a:r>
              <a:rPr lang="ko-KR" altLang="en-US" sz="1600" dirty="0"/>
              <a:t> </a:t>
            </a:r>
            <a:r>
              <a:rPr lang="ko-KR" altLang="en-US" sz="1600" dirty="0" err="1"/>
              <a:t>spicy</a:t>
            </a:r>
            <a:r>
              <a:rPr lang="ko-KR" altLang="en-US" sz="1600" dirty="0"/>
              <a:t>), </a:t>
            </a:r>
            <a:r>
              <a:rPr lang="ko-KR" altLang="en-US" sz="1600" dirty="0" err="1"/>
              <a:t>Astringent</a:t>
            </a:r>
            <a:endParaRPr lang="ko-KR" altLang="en-US" sz="1600" dirty="0"/>
          </a:p>
          <a:p>
            <a:r>
              <a:rPr lang="ko-KR" altLang="en-US" sz="1600" dirty="0" err="1"/>
              <a:t>Long</a:t>
            </a:r>
            <a:r>
              <a:rPr lang="ko-KR" altLang="en-US" sz="1600" dirty="0"/>
              <a:t>, </a:t>
            </a:r>
            <a:r>
              <a:rPr lang="ko-KR" altLang="en-US" sz="1600" dirty="0" err="1"/>
              <a:t>Persistent</a:t>
            </a:r>
            <a:r>
              <a:rPr lang="ko-KR" altLang="en-US" sz="1600" dirty="0"/>
              <a:t>, </a:t>
            </a:r>
            <a:r>
              <a:rPr lang="ko-KR" altLang="en-US" sz="1600" dirty="0" err="1"/>
              <a:t>Lingering</a:t>
            </a:r>
            <a:endParaRPr lang="ko-KR" altLang="en-US" sz="1600" dirty="0"/>
          </a:p>
          <a:p>
            <a:r>
              <a:rPr lang="ko-KR" altLang="en-US" sz="1600" dirty="0"/>
              <a:t>All </a:t>
            </a:r>
            <a:r>
              <a:rPr lang="ko-KR" altLang="en-US" sz="1600" dirty="0" err="1"/>
              <a:t>day</a:t>
            </a:r>
            <a:r>
              <a:rPr lang="ko-KR" altLang="en-US" sz="1600" dirty="0"/>
              <a:t> </a:t>
            </a:r>
            <a:r>
              <a:rPr lang="ko-KR" altLang="en-US" sz="1600" dirty="0" err="1"/>
              <a:t>long</a:t>
            </a:r>
            <a:r>
              <a:rPr lang="ko-KR" altLang="en-US" sz="1600" dirty="0"/>
              <a:t>, </a:t>
            </a:r>
            <a:r>
              <a:rPr lang="ko-KR" altLang="en-US" sz="1600" dirty="0" err="1"/>
              <a:t>Long</a:t>
            </a:r>
            <a:r>
              <a:rPr lang="ko-KR" altLang="en-US" sz="1600" dirty="0"/>
              <a:t> </a:t>
            </a:r>
            <a:r>
              <a:rPr lang="ko-KR" altLang="en-US" sz="1600" dirty="0" err="1"/>
              <a:t>finish</a:t>
            </a:r>
            <a:endParaRPr lang="ko-KR" altLang="en-US" sz="1600" dirty="0"/>
          </a:p>
          <a:p>
            <a:endParaRPr lang="ko-KR" altLang="en-US" sz="1600" dirty="0"/>
          </a:p>
          <a:p>
            <a:endParaRPr lang="ko-KR" altLang="en-US" sz="1600" dirty="0"/>
          </a:p>
          <a:p>
            <a:r>
              <a:rPr lang="ko-KR" altLang="en-US" sz="1600" b="1" dirty="0" err="1"/>
              <a:t>Acidity</a:t>
            </a:r>
            <a:endParaRPr lang="ko-KR" altLang="en-US" sz="1600" b="1" dirty="0"/>
          </a:p>
          <a:p>
            <a:r>
              <a:rPr lang="ko-KR" altLang="en-US" sz="1600" dirty="0" err="1"/>
              <a:t>Acetic</a:t>
            </a:r>
            <a:r>
              <a:rPr lang="ko-KR" altLang="en-US" sz="1600" dirty="0"/>
              <a:t>, </a:t>
            </a:r>
            <a:r>
              <a:rPr lang="ko-KR" altLang="en-US" sz="1600" dirty="0" err="1"/>
              <a:t>Sour</a:t>
            </a:r>
            <a:r>
              <a:rPr lang="ko-KR" altLang="en-US" sz="1600" dirty="0"/>
              <a:t>, </a:t>
            </a:r>
            <a:r>
              <a:rPr lang="ko-KR" altLang="en-US" sz="1600" dirty="0" err="1"/>
              <a:t>Sharp</a:t>
            </a:r>
            <a:endParaRPr lang="ko-KR" altLang="en-US" sz="1600" dirty="0"/>
          </a:p>
          <a:p>
            <a:r>
              <a:rPr lang="ko-KR" altLang="en-US" sz="1600" dirty="0" err="1"/>
              <a:t>Crispy</a:t>
            </a:r>
            <a:r>
              <a:rPr lang="ko-KR" altLang="en-US" sz="1600" dirty="0"/>
              <a:t>, </a:t>
            </a:r>
            <a:r>
              <a:rPr lang="ko-KR" altLang="en-US" sz="1600" dirty="0" err="1"/>
              <a:t>Refreshing</a:t>
            </a:r>
            <a:r>
              <a:rPr lang="ko-KR" altLang="en-US" sz="1600" dirty="0"/>
              <a:t>, </a:t>
            </a:r>
            <a:r>
              <a:rPr lang="ko-KR" altLang="en-US" sz="1600" dirty="0" err="1"/>
              <a:t>Refined</a:t>
            </a:r>
            <a:endParaRPr lang="ko-KR" altLang="en-US" sz="1600" dirty="0"/>
          </a:p>
          <a:p>
            <a:r>
              <a:rPr lang="ko-KR" altLang="en-US" sz="1600" dirty="0" err="1"/>
              <a:t>Bright</a:t>
            </a:r>
            <a:r>
              <a:rPr lang="ko-KR" altLang="en-US" sz="1600" dirty="0"/>
              <a:t>, </a:t>
            </a:r>
            <a:r>
              <a:rPr lang="ko-KR" altLang="en-US" sz="1600" dirty="0" err="1"/>
              <a:t>Tartaric</a:t>
            </a:r>
            <a:r>
              <a:rPr lang="ko-KR" altLang="en-US" sz="1600" dirty="0"/>
              <a:t> </a:t>
            </a:r>
            <a:r>
              <a:rPr lang="ko-KR" altLang="en-US" sz="1600" dirty="0" err="1"/>
              <a:t>acid</a:t>
            </a:r>
            <a:r>
              <a:rPr lang="ko-KR" altLang="en-US" sz="1600" dirty="0"/>
              <a:t>. </a:t>
            </a:r>
            <a:r>
              <a:rPr lang="ko-KR" altLang="en-US" sz="1600" dirty="0" err="1"/>
              <a:t>Citric</a:t>
            </a:r>
            <a:r>
              <a:rPr lang="ko-KR" altLang="en-US" sz="1600" dirty="0"/>
              <a:t>, </a:t>
            </a:r>
            <a:r>
              <a:rPr lang="ko-KR" altLang="en-US" sz="1600" dirty="0" err="1"/>
              <a:t>Malic</a:t>
            </a:r>
            <a:r>
              <a:rPr lang="ko-KR" altLang="en-US" sz="1600" dirty="0"/>
              <a:t>.</a:t>
            </a:r>
          </a:p>
          <a:p>
            <a:r>
              <a:rPr lang="ko-KR" altLang="en-US" sz="1600" dirty="0" err="1"/>
              <a:t>Lemon</a:t>
            </a:r>
            <a:r>
              <a:rPr lang="ko-KR" altLang="en-US" sz="1600" dirty="0"/>
              <a:t> </a:t>
            </a:r>
            <a:r>
              <a:rPr lang="ko-KR" altLang="en-US" sz="1600" dirty="0" err="1"/>
              <a:t>zest</a:t>
            </a:r>
            <a:r>
              <a:rPr lang="ko-KR" altLang="en-US" sz="1600" dirty="0"/>
              <a:t>, </a:t>
            </a:r>
            <a:r>
              <a:rPr lang="ko-KR" altLang="en-US" sz="1600" dirty="0" err="1"/>
              <a:t>Ripe</a:t>
            </a:r>
            <a:r>
              <a:rPr lang="ko-KR" altLang="en-US" sz="1600" dirty="0"/>
              <a:t> </a:t>
            </a:r>
            <a:r>
              <a:rPr lang="ko-KR" altLang="en-US" sz="1600" dirty="0" err="1"/>
              <a:t>Fruits</a:t>
            </a:r>
            <a:endParaRPr lang="ko-KR" altLang="en-US" sz="1600" dirty="0"/>
          </a:p>
          <a:p>
            <a:endParaRPr lang="ko-KR" altLang="en-US" sz="1600" dirty="0"/>
          </a:p>
          <a:p>
            <a:endParaRPr lang="ko-KR" altLang="en-US" sz="1600" dirty="0"/>
          </a:p>
        </p:txBody>
      </p:sp>
      <p:sp>
        <p:nvSpPr>
          <p:cNvPr id="3" name="직사각형 2"/>
          <p:cNvSpPr/>
          <p:nvPr/>
        </p:nvSpPr>
        <p:spPr>
          <a:xfrm>
            <a:off x="4824536" y="2204864"/>
            <a:ext cx="421196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600" b="1" dirty="0" err="1"/>
              <a:t>Body</a:t>
            </a:r>
            <a:endParaRPr lang="ko-KR" altLang="en-US" sz="1600" b="1" dirty="0"/>
          </a:p>
          <a:p>
            <a:r>
              <a:rPr lang="ko-KR" altLang="en-US" sz="1600" dirty="0" err="1"/>
              <a:t>Smooth</a:t>
            </a:r>
            <a:r>
              <a:rPr lang="ko-KR" altLang="en-US" sz="1600" dirty="0"/>
              <a:t>, </a:t>
            </a:r>
            <a:r>
              <a:rPr lang="ko-KR" altLang="en-US" sz="1600" dirty="0" err="1"/>
              <a:t>Sticky</a:t>
            </a:r>
            <a:r>
              <a:rPr lang="ko-KR" altLang="en-US" sz="1600" dirty="0"/>
              <a:t> </a:t>
            </a:r>
            <a:r>
              <a:rPr lang="ko-KR" altLang="en-US" sz="1600" dirty="0" err="1"/>
              <a:t>mouth</a:t>
            </a:r>
            <a:r>
              <a:rPr lang="ko-KR" altLang="en-US" sz="1600" dirty="0"/>
              <a:t>, </a:t>
            </a:r>
            <a:r>
              <a:rPr lang="ko-KR" altLang="en-US" sz="1600" dirty="0" err="1"/>
              <a:t>Silky</a:t>
            </a:r>
            <a:r>
              <a:rPr lang="ko-KR" altLang="en-US" sz="1600" dirty="0"/>
              <a:t> </a:t>
            </a:r>
            <a:r>
              <a:rPr lang="ko-KR" altLang="en-US" sz="1600" dirty="0" err="1"/>
              <a:t>mouth</a:t>
            </a:r>
            <a:r>
              <a:rPr lang="ko-KR" altLang="en-US" sz="1600" dirty="0"/>
              <a:t> </a:t>
            </a:r>
            <a:r>
              <a:rPr lang="ko-KR" altLang="en-US" sz="1600" dirty="0" err="1"/>
              <a:t>feel</a:t>
            </a:r>
            <a:r>
              <a:rPr lang="ko-KR" altLang="en-US" sz="1600" dirty="0"/>
              <a:t>, </a:t>
            </a:r>
            <a:r>
              <a:rPr lang="ko-KR" altLang="en-US" sz="1600" dirty="0" err="1"/>
              <a:t>Creamy</a:t>
            </a:r>
            <a:r>
              <a:rPr lang="ko-KR" altLang="en-US" sz="1600" dirty="0"/>
              <a:t>,</a:t>
            </a:r>
          </a:p>
          <a:p>
            <a:r>
              <a:rPr lang="ko-KR" altLang="en-US" sz="1600" dirty="0" err="1"/>
              <a:t>Soft</a:t>
            </a:r>
            <a:r>
              <a:rPr lang="ko-KR" altLang="en-US" sz="1600" dirty="0"/>
              <a:t>, </a:t>
            </a:r>
            <a:r>
              <a:rPr lang="ko-KR" altLang="en-US" sz="1600" dirty="0" err="1"/>
              <a:t>Syrupy</a:t>
            </a:r>
            <a:r>
              <a:rPr lang="ko-KR" altLang="en-US" sz="1600" dirty="0"/>
              <a:t> </a:t>
            </a:r>
            <a:r>
              <a:rPr lang="ko-KR" altLang="en-US" sz="1600" dirty="0" err="1"/>
              <a:t>body</a:t>
            </a:r>
            <a:endParaRPr lang="ko-KR" altLang="en-US" sz="1600" dirty="0"/>
          </a:p>
          <a:p>
            <a:endParaRPr lang="ko-KR" altLang="en-US" sz="1600" dirty="0"/>
          </a:p>
          <a:p>
            <a:endParaRPr lang="ko-KR" altLang="en-US" sz="1600" dirty="0"/>
          </a:p>
          <a:p>
            <a:r>
              <a:rPr lang="ko-KR" altLang="en-US" sz="1600" b="1" dirty="0" err="1"/>
              <a:t>Balance</a:t>
            </a:r>
            <a:endParaRPr lang="ko-KR" altLang="en-US" sz="1600" b="1" dirty="0"/>
          </a:p>
          <a:p>
            <a:r>
              <a:rPr lang="ko-KR" altLang="en-US" sz="1600" dirty="0" err="1"/>
              <a:t>Well</a:t>
            </a:r>
            <a:r>
              <a:rPr lang="ko-KR" altLang="en-US" sz="1600" dirty="0"/>
              <a:t> </a:t>
            </a:r>
            <a:r>
              <a:rPr lang="ko-KR" altLang="en-US" sz="1600" dirty="0" err="1"/>
              <a:t>Balanced</a:t>
            </a:r>
            <a:r>
              <a:rPr lang="ko-KR" altLang="en-US" sz="1600" dirty="0"/>
              <a:t>, </a:t>
            </a:r>
            <a:r>
              <a:rPr lang="ko-KR" altLang="en-US" sz="1600" dirty="0" err="1"/>
              <a:t>Structured</a:t>
            </a:r>
            <a:r>
              <a:rPr lang="ko-KR" altLang="en-US" sz="1600" dirty="0"/>
              <a:t>, </a:t>
            </a:r>
            <a:r>
              <a:rPr lang="ko-KR" altLang="en-US" sz="1600" dirty="0" err="1"/>
              <a:t>Articulated</a:t>
            </a:r>
            <a:endParaRPr lang="ko-KR" altLang="en-US" sz="1600" dirty="0"/>
          </a:p>
          <a:p>
            <a:r>
              <a:rPr lang="ko-KR" altLang="en-US" sz="1600" dirty="0" err="1"/>
              <a:t>Multidimensional</a:t>
            </a:r>
            <a:endParaRPr lang="ko-KR" altLang="en-US" sz="1600" dirty="0"/>
          </a:p>
          <a:p>
            <a:endParaRPr lang="ko-KR" altLang="en-US" sz="1600" dirty="0"/>
          </a:p>
          <a:p>
            <a:endParaRPr lang="ko-KR" altLang="en-US" sz="1600" dirty="0"/>
          </a:p>
          <a:p>
            <a:r>
              <a:rPr lang="ko-KR" altLang="en-US" sz="1600" b="1" dirty="0" err="1"/>
              <a:t>Cleancup</a:t>
            </a:r>
            <a:endParaRPr lang="ko-KR" altLang="en-US" sz="1600" b="1" dirty="0"/>
          </a:p>
          <a:p>
            <a:r>
              <a:rPr lang="ko-KR" altLang="en-US" sz="1600" dirty="0" err="1"/>
              <a:t>Transparent</a:t>
            </a:r>
            <a:r>
              <a:rPr lang="ko-KR" altLang="en-US" sz="1600" dirty="0"/>
              <a:t>, </a:t>
            </a:r>
            <a:r>
              <a:rPr lang="ko-KR" altLang="en-US" sz="1600" dirty="0" err="1"/>
              <a:t>Crystal</a:t>
            </a:r>
            <a:endParaRPr lang="ko-KR" altLang="en-US" sz="1600" dirty="0"/>
          </a:p>
          <a:p>
            <a:endParaRPr lang="ko-KR" altLang="en-US" sz="1600" dirty="0"/>
          </a:p>
          <a:p>
            <a:r>
              <a:rPr lang="ko-KR" altLang="en-US" sz="1600" b="1" dirty="0" err="1"/>
              <a:t>Overall</a:t>
            </a:r>
            <a:endParaRPr lang="ko-KR" altLang="en-US" sz="1600" b="1" dirty="0"/>
          </a:p>
          <a:p>
            <a:r>
              <a:rPr lang="ko-KR" altLang="en-US" sz="1600" dirty="0" err="1"/>
              <a:t>Consistent</a:t>
            </a:r>
            <a:r>
              <a:rPr lang="ko-KR" altLang="en-US" sz="1600" dirty="0"/>
              <a:t>, </a:t>
            </a:r>
            <a:r>
              <a:rPr lang="ko-KR" altLang="en-US" sz="1600" dirty="0" err="1"/>
              <a:t>Well</a:t>
            </a:r>
            <a:r>
              <a:rPr lang="ko-KR" altLang="en-US" sz="1600" dirty="0"/>
              <a:t> </a:t>
            </a:r>
            <a:r>
              <a:rPr lang="ko-KR" altLang="en-US" sz="1600" dirty="0" err="1"/>
              <a:t>pronounced</a:t>
            </a:r>
            <a:r>
              <a:rPr lang="ko-KR" altLang="en-US" sz="1600" dirty="0"/>
              <a:t>, </a:t>
            </a:r>
            <a:r>
              <a:rPr lang="ko-KR" altLang="en-US" sz="1600" dirty="0" err="1"/>
              <a:t>Complex</a:t>
            </a:r>
            <a:endParaRPr lang="ko-KR" altLang="en-US" sz="1600" dirty="0"/>
          </a:p>
          <a:p>
            <a:r>
              <a:rPr lang="ko-KR" altLang="en-US" sz="1600" dirty="0" err="1"/>
              <a:t>Lush</a:t>
            </a:r>
            <a:r>
              <a:rPr lang="ko-KR" altLang="en-US" sz="1600" dirty="0"/>
              <a:t>, </a:t>
            </a:r>
            <a:r>
              <a:rPr lang="ko-KR" altLang="en-US" sz="1600" dirty="0" err="1"/>
              <a:t>Delicate</a:t>
            </a:r>
            <a:endParaRPr lang="ko-KR" altLang="en-US" sz="1600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16632"/>
            <a:ext cx="2438400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39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07504" y="116632"/>
            <a:ext cx="8928992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600" b="1" dirty="0" err="1">
                <a:solidFill>
                  <a:srgbClr val="FF0000"/>
                </a:solidFill>
              </a:rPr>
              <a:t>Aroma</a:t>
            </a:r>
            <a:r>
              <a:rPr lang="ko-KR" altLang="en-US" sz="1600" b="1" dirty="0">
                <a:solidFill>
                  <a:srgbClr val="FF0000"/>
                </a:solidFill>
              </a:rPr>
              <a:t>/</a:t>
            </a:r>
            <a:r>
              <a:rPr lang="ko-KR" altLang="en-US" sz="1600" b="1" dirty="0" err="1">
                <a:solidFill>
                  <a:srgbClr val="FF0000"/>
                </a:solidFill>
              </a:rPr>
              <a:t>Flavor</a:t>
            </a:r>
            <a:r>
              <a:rPr lang="ko-KR" altLang="en-US" sz="1600" b="1" dirty="0">
                <a:solidFill>
                  <a:srgbClr val="FF0000"/>
                </a:solidFill>
              </a:rPr>
              <a:t> : </a:t>
            </a:r>
            <a:r>
              <a:rPr lang="ko-KR" altLang="en-US" sz="1600" dirty="0" err="1"/>
              <a:t>Lavender</a:t>
            </a:r>
            <a:r>
              <a:rPr lang="ko-KR" altLang="en-US" sz="1600" dirty="0"/>
              <a:t>, </a:t>
            </a:r>
            <a:r>
              <a:rPr lang="ko-KR" altLang="en-US" sz="1600" dirty="0" err="1"/>
              <a:t>jasmine</a:t>
            </a:r>
            <a:r>
              <a:rPr lang="ko-KR" altLang="en-US" sz="1600" dirty="0"/>
              <a:t>, </a:t>
            </a:r>
            <a:r>
              <a:rPr lang="ko-KR" altLang="en-US" sz="1600" dirty="0" err="1"/>
              <a:t>rose</a:t>
            </a:r>
            <a:r>
              <a:rPr lang="ko-KR" altLang="en-US" sz="1600" dirty="0"/>
              <a:t>, </a:t>
            </a:r>
            <a:r>
              <a:rPr lang="ko-KR" altLang="en-US" sz="1600" dirty="0" err="1"/>
              <a:t>honeydew</a:t>
            </a:r>
            <a:r>
              <a:rPr lang="ko-KR" altLang="en-US" sz="1600" dirty="0"/>
              <a:t>, </a:t>
            </a:r>
            <a:r>
              <a:rPr lang="ko-KR" altLang="en-US" sz="1600" dirty="0" err="1"/>
              <a:t>bergamot</a:t>
            </a:r>
            <a:r>
              <a:rPr lang="ko-KR" altLang="en-US" sz="1600" dirty="0"/>
              <a:t>, </a:t>
            </a:r>
            <a:r>
              <a:rPr lang="ko-KR" altLang="en-US" sz="1600" dirty="0" err="1"/>
              <a:t>mango</a:t>
            </a:r>
            <a:r>
              <a:rPr lang="ko-KR" altLang="en-US" sz="1600" dirty="0"/>
              <a:t>, </a:t>
            </a:r>
            <a:r>
              <a:rPr lang="ko-KR" altLang="en-US" sz="1600" dirty="0" err="1"/>
              <a:t>black</a:t>
            </a:r>
            <a:r>
              <a:rPr lang="ko-KR" altLang="en-US" sz="1600" dirty="0"/>
              <a:t> </a:t>
            </a:r>
            <a:r>
              <a:rPr lang="ko-KR" altLang="en-US" sz="1600" dirty="0" err="1"/>
              <a:t>currant</a:t>
            </a:r>
            <a:r>
              <a:rPr lang="ko-KR" altLang="en-US" sz="1600" dirty="0"/>
              <a:t>, </a:t>
            </a:r>
            <a:r>
              <a:rPr lang="ko-KR" altLang="en-US" sz="1600" dirty="0" err="1"/>
              <a:t>lemon</a:t>
            </a:r>
            <a:r>
              <a:rPr lang="ko-KR" altLang="en-US" sz="1600" dirty="0"/>
              <a:t> </a:t>
            </a:r>
            <a:r>
              <a:rPr lang="ko-KR" altLang="en-US" sz="1600" dirty="0" err="1"/>
              <a:t>peel</a:t>
            </a:r>
            <a:r>
              <a:rPr lang="ko-KR" altLang="en-US" sz="1600" dirty="0"/>
              <a:t>, </a:t>
            </a:r>
            <a:r>
              <a:rPr lang="ko-KR" altLang="en-US" sz="1600" dirty="0" err="1"/>
              <a:t>vanilla</a:t>
            </a:r>
            <a:r>
              <a:rPr lang="ko-KR" altLang="en-US" sz="1600" dirty="0"/>
              <a:t>, </a:t>
            </a:r>
            <a:r>
              <a:rPr lang="ko-KR" altLang="en-US" sz="1600" dirty="0" err="1"/>
              <a:t>maple</a:t>
            </a:r>
            <a:r>
              <a:rPr lang="ko-KR" altLang="en-US" sz="1600" dirty="0"/>
              <a:t> </a:t>
            </a:r>
            <a:r>
              <a:rPr lang="ko-KR" altLang="en-US" sz="1600" dirty="0" err="1"/>
              <a:t>syrup</a:t>
            </a:r>
            <a:r>
              <a:rPr lang="ko-KR" altLang="en-US" sz="1600" dirty="0"/>
              <a:t>, </a:t>
            </a:r>
            <a:r>
              <a:rPr lang="ko-KR" altLang="en-US" sz="1600" dirty="0" err="1"/>
              <a:t>white</a:t>
            </a:r>
            <a:r>
              <a:rPr lang="ko-KR" altLang="en-US" sz="1600" dirty="0"/>
              <a:t> </a:t>
            </a:r>
            <a:r>
              <a:rPr lang="ko-KR" altLang="en-US" sz="1600" dirty="0" err="1"/>
              <a:t>prunes</a:t>
            </a:r>
            <a:r>
              <a:rPr lang="ko-KR" altLang="en-US" sz="1600" dirty="0"/>
              <a:t>, </a:t>
            </a:r>
            <a:r>
              <a:rPr lang="ko-KR" altLang="en-US" sz="1600" dirty="0" err="1"/>
              <a:t>caramel</a:t>
            </a:r>
            <a:r>
              <a:rPr lang="ko-KR" altLang="en-US" sz="1600" dirty="0"/>
              <a:t> </a:t>
            </a:r>
            <a:r>
              <a:rPr lang="ko-KR" altLang="en-US" sz="1600" dirty="0" err="1"/>
              <a:t>apple</a:t>
            </a:r>
            <a:endParaRPr lang="ko-KR" altLang="en-US" sz="1600" dirty="0"/>
          </a:p>
          <a:p>
            <a:r>
              <a:rPr lang="ko-KR" altLang="en-US" sz="1600" b="1" dirty="0" err="1" smtClean="0">
                <a:solidFill>
                  <a:srgbClr val="FF0000"/>
                </a:solidFill>
              </a:rPr>
              <a:t>Acidity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 </a:t>
            </a:r>
            <a:r>
              <a:rPr lang="ko-KR" altLang="en-US" sz="1600" b="1" dirty="0">
                <a:solidFill>
                  <a:srgbClr val="FF0000"/>
                </a:solidFill>
              </a:rPr>
              <a:t>: </a:t>
            </a:r>
            <a:r>
              <a:rPr lang="ko-KR" altLang="en-US" sz="1600" dirty="0" err="1"/>
              <a:t>Tartaric</a:t>
            </a:r>
            <a:r>
              <a:rPr lang="ko-KR" altLang="en-US" sz="1600" dirty="0"/>
              <a:t>, </a:t>
            </a:r>
            <a:r>
              <a:rPr lang="ko-KR" altLang="en-US" sz="1600" dirty="0" err="1"/>
              <a:t>malic</a:t>
            </a:r>
            <a:r>
              <a:rPr lang="ko-KR" altLang="en-US" sz="1600" dirty="0"/>
              <a:t>, </a:t>
            </a:r>
            <a:r>
              <a:rPr lang="ko-KR" altLang="en-US" sz="1600" dirty="0" err="1"/>
              <a:t>very</a:t>
            </a:r>
            <a:r>
              <a:rPr lang="ko-KR" altLang="en-US" sz="1600" dirty="0"/>
              <a:t> </a:t>
            </a:r>
            <a:r>
              <a:rPr lang="ko-KR" altLang="en-US" sz="1600" dirty="0" err="1"/>
              <a:t>complex</a:t>
            </a:r>
            <a:r>
              <a:rPr lang="ko-KR" altLang="en-US" sz="1600" dirty="0"/>
              <a:t>, </a:t>
            </a:r>
            <a:r>
              <a:rPr lang="ko-KR" altLang="en-US" sz="1600" dirty="0" err="1"/>
              <a:t>refined</a:t>
            </a:r>
            <a:r>
              <a:rPr lang="ko-KR" altLang="en-US" sz="1600" dirty="0"/>
              <a:t>, </a:t>
            </a:r>
            <a:r>
              <a:rPr lang="ko-KR" altLang="en-US" sz="1600" dirty="0" err="1"/>
              <a:t>soothing</a:t>
            </a:r>
            <a:r>
              <a:rPr lang="ko-KR" altLang="en-US" sz="1600" dirty="0"/>
              <a:t> </a:t>
            </a:r>
            <a:r>
              <a:rPr lang="ko-KR" altLang="en-US" sz="1600" dirty="0" err="1"/>
              <a:t>acidity</a:t>
            </a:r>
            <a:endParaRPr lang="ko-KR" altLang="en-US" sz="1600" dirty="0"/>
          </a:p>
          <a:p>
            <a:r>
              <a:rPr lang="ko-KR" altLang="en-US" sz="1600" b="1" dirty="0" err="1" smtClean="0">
                <a:solidFill>
                  <a:srgbClr val="FF0000"/>
                </a:solidFill>
              </a:rPr>
              <a:t>Other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 </a:t>
            </a:r>
            <a:r>
              <a:rPr lang="ko-KR" altLang="en-US" sz="1600" b="1" dirty="0">
                <a:solidFill>
                  <a:srgbClr val="FF0000"/>
                </a:solidFill>
              </a:rPr>
              <a:t>: </a:t>
            </a:r>
            <a:r>
              <a:rPr lang="ko-KR" altLang="en-US" sz="1600" dirty="0" err="1"/>
              <a:t>Starts</a:t>
            </a:r>
            <a:r>
              <a:rPr lang="ko-KR" altLang="en-US" sz="1600" dirty="0"/>
              <a:t> </a:t>
            </a:r>
            <a:r>
              <a:rPr lang="ko-KR" altLang="en-US" sz="1600" dirty="0" err="1"/>
              <a:t>as</a:t>
            </a:r>
            <a:r>
              <a:rPr lang="ko-KR" altLang="en-US" sz="1600" dirty="0"/>
              <a:t> </a:t>
            </a:r>
            <a:r>
              <a:rPr lang="ko-KR" altLang="en-US" sz="1600" dirty="0" err="1"/>
              <a:t>a</a:t>
            </a:r>
            <a:r>
              <a:rPr lang="ko-KR" altLang="en-US" sz="1600" dirty="0"/>
              <a:t> </a:t>
            </a:r>
            <a:r>
              <a:rPr lang="ko-KR" altLang="en-US" sz="1600" dirty="0" err="1"/>
              <a:t>red</a:t>
            </a:r>
            <a:r>
              <a:rPr lang="ko-KR" altLang="en-US" sz="1600" dirty="0"/>
              <a:t> </a:t>
            </a:r>
            <a:r>
              <a:rPr lang="ko-KR" altLang="en-US" sz="1600" dirty="0" err="1"/>
              <a:t>apple</a:t>
            </a:r>
            <a:r>
              <a:rPr lang="ko-KR" altLang="en-US" sz="1600" dirty="0"/>
              <a:t> and </a:t>
            </a:r>
            <a:r>
              <a:rPr lang="ko-KR" altLang="en-US" sz="1600" dirty="0" err="1"/>
              <a:t>turns</a:t>
            </a:r>
            <a:r>
              <a:rPr lang="ko-KR" altLang="en-US" sz="1600" dirty="0"/>
              <a:t> </a:t>
            </a:r>
            <a:r>
              <a:rPr lang="ko-KR" altLang="en-US" sz="1600" dirty="0" err="1"/>
              <a:t>into</a:t>
            </a:r>
            <a:r>
              <a:rPr lang="ko-KR" altLang="en-US" sz="1600" dirty="0"/>
              <a:t> </a:t>
            </a:r>
            <a:r>
              <a:rPr lang="ko-KR" altLang="en-US" sz="1600" dirty="0" err="1"/>
              <a:t>a</a:t>
            </a:r>
            <a:r>
              <a:rPr lang="ko-KR" altLang="en-US" sz="1600" dirty="0"/>
              <a:t> </a:t>
            </a:r>
            <a:r>
              <a:rPr lang="ko-KR" altLang="en-US" sz="1600" dirty="0" err="1"/>
              <a:t>green</a:t>
            </a:r>
            <a:r>
              <a:rPr lang="ko-KR" altLang="en-US" sz="1600" dirty="0"/>
              <a:t> </a:t>
            </a:r>
            <a:r>
              <a:rPr lang="ko-KR" altLang="en-US" sz="1600" dirty="0" err="1"/>
              <a:t>as</a:t>
            </a:r>
            <a:r>
              <a:rPr lang="ko-KR" altLang="en-US" sz="1600" dirty="0"/>
              <a:t> </a:t>
            </a:r>
            <a:r>
              <a:rPr lang="ko-KR" altLang="en-US" sz="1600" dirty="0" err="1"/>
              <a:t>cooled</a:t>
            </a:r>
            <a:r>
              <a:rPr lang="ko-KR" altLang="en-US" sz="1600" dirty="0"/>
              <a:t>, </a:t>
            </a:r>
            <a:r>
              <a:rPr lang="ko-KR" altLang="en-US" sz="1600" dirty="0" err="1"/>
              <a:t>rounded</a:t>
            </a:r>
            <a:r>
              <a:rPr lang="ko-KR" altLang="en-US" sz="1600" dirty="0"/>
              <a:t> and </a:t>
            </a:r>
            <a:r>
              <a:rPr lang="ko-KR" altLang="en-US" sz="1600" dirty="0" err="1"/>
              <a:t>structured</a:t>
            </a:r>
            <a:r>
              <a:rPr lang="ko-KR" altLang="en-US" sz="1600" dirty="0"/>
              <a:t>, </a:t>
            </a:r>
            <a:r>
              <a:rPr lang="ko-KR" altLang="en-US" sz="1600" dirty="0" err="1"/>
              <a:t>delicate</a:t>
            </a:r>
            <a:r>
              <a:rPr lang="ko-KR" altLang="en-US" sz="1600" dirty="0"/>
              <a:t>, </a:t>
            </a:r>
            <a:r>
              <a:rPr lang="ko-KR" altLang="en-US" sz="1600" dirty="0" err="1"/>
              <a:t>syrupy</a:t>
            </a:r>
            <a:r>
              <a:rPr lang="ko-KR" altLang="en-US" sz="1600" dirty="0"/>
              <a:t>, </a:t>
            </a:r>
            <a:r>
              <a:rPr lang="ko-KR" altLang="en-US" sz="1600" dirty="0" err="1"/>
              <a:t>transparent</a:t>
            </a:r>
            <a:endParaRPr lang="ko-KR" altLang="en-US" sz="1600" dirty="0"/>
          </a:p>
          <a:p>
            <a:endParaRPr lang="ko-KR" altLang="en-US" sz="1600" dirty="0"/>
          </a:p>
          <a:p>
            <a:r>
              <a:rPr lang="ko-KR" altLang="en-US" sz="1600" b="1" dirty="0" err="1">
                <a:solidFill>
                  <a:srgbClr val="FF0000"/>
                </a:solidFill>
              </a:rPr>
              <a:t>Aroma</a:t>
            </a:r>
            <a:r>
              <a:rPr lang="ko-KR" altLang="en-US" sz="1600" b="1" dirty="0">
                <a:solidFill>
                  <a:srgbClr val="FF0000"/>
                </a:solidFill>
              </a:rPr>
              <a:t>/</a:t>
            </a:r>
            <a:r>
              <a:rPr lang="ko-KR" altLang="en-US" sz="1600" b="1" dirty="0" err="1">
                <a:solidFill>
                  <a:srgbClr val="FF0000"/>
                </a:solidFill>
              </a:rPr>
              <a:t>Flavor</a:t>
            </a:r>
            <a:r>
              <a:rPr lang="ko-KR" altLang="en-US" sz="1600" b="1" dirty="0">
                <a:solidFill>
                  <a:srgbClr val="FF0000"/>
                </a:solidFill>
              </a:rPr>
              <a:t> : </a:t>
            </a:r>
            <a:r>
              <a:rPr lang="ko-KR" altLang="en-US" sz="1600" dirty="0" err="1"/>
              <a:t>Jasmine</a:t>
            </a:r>
            <a:r>
              <a:rPr lang="ko-KR" altLang="en-US" sz="1600" dirty="0"/>
              <a:t>, </a:t>
            </a:r>
            <a:r>
              <a:rPr lang="ko-KR" altLang="en-US" sz="1600" dirty="0" err="1"/>
              <a:t>peach</a:t>
            </a:r>
            <a:r>
              <a:rPr lang="ko-KR" altLang="en-US" sz="1600" dirty="0"/>
              <a:t>, </a:t>
            </a:r>
            <a:r>
              <a:rPr lang="ko-KR" altLang="en-US" sz="1600" dirty="0" err="1"/>
              <a:t>lavender</a:t>
            </a:r>
            <a:r>
              <a:rPr lang="ko-KR" altLang="en-US" sz="1600" dirty="0"/>
              <a:t>, </a:t>
            </a:r>
            <a:r>
              <a:rPr lang="ko-KR" altLang="en-US" sz="1600" dirty="0" err="1"/>
              <a:t>apricot</a:t>
            </a:r>
            <a:r>
              <a:rPr lang="ko-KR" altLang="en-US" sz="1600" dirty="0"/>
              <a:t>, </a:t>
            </a:r>
            <a:r>
              <a:rPr lang="ko-KR" altLang="en-US" sz="1600" dirty="0" err="1"/>
              <a:t>pear</a:t>
            </a:r>
            <a:r>
              <a:rPr lang="ko-KR" altLang="en-US" sz="1600" dirty="0"/>
              <a:t> </a:t>
            </a:r>
            <a:r>
              <a:rPr lang="ko-KR" altLang="en-US" sz="1600" dirty="0" err="1"/>
              <a:t>jam</a:t>
            </a:r>
            <a:r>
              <a:rPr lang="ko-KR" altLang="en-US" sz="1600" dirty="0"/>
              <a:t>, </a:t>
            </a:r>
            <a:r>
              <a:rPr lang="ko-KR" altLang="en-US" sz="1600" dirty="0" err="1"/>
              <a:t>dry</a:t>
            </a:r>
            <a:r>
              <a:rPr lang="ko-KR" altLang="en-US" sz="1600" dirty="0"/>
              <a:t> </a:t>
            </a:r>
            <a:r>
              <a:rPr lang="ko-KR" altLang="en-US" sz="1600" dirty="0" err="1"/>
              <a:t>cherries</a:t>
            </a:r>
            <a:r>
              <a:rPr lang="ko-KR" altLang="en-US" sz="1600" dirty="0"/>
              <a:t>, </a:t>
            </a:r>
            <a:r>
              <a:rPr lang="ko-KR" altLang="en-US" sz="1600" dirty="0" err="1"/>
              <a:t>white</a:t>
            </a:r>
            <a:r>
              <a:rPr lang="ko-KR" altLang="en-US" sz="1600" dirty="0"/>
              <a:t> </a:t>
            </a:r>
            <a:r>
              <a:rPr lang="ko-KR" altLang="en-US" sz="1600" dirty="0" err="1"/>
              <a:t>grape</a:t>
            </a:r>
            <a:r>
              <a:rPr lang="ko-KR" altLang="en-US" sz="1600" dirty="0"/>
              <a:t>, </a:t>
            </a:r>
            <a:r>
              <a:rPr lang="ko-KR" altLang="en-US" sz="1600" dirty="0" err="1"/>
              <a:t>brown</a:t>
            </a:r>
            <a:r>
              <a:rPr lang="ko-KR" altLang="en-US" sz="1600" dirty="0"/>
              <a:t> </a:t>
            </a:r>
            <a:r>
              <a:rPr lang="ko-KR" altLang="en-US" sz="1600" dirty="0" err="1"/>
              <a:t>sugar</a:t>
            </a:r>
            <a:r>
              <a:rPr lang="ko-KR" altLang="en-US" sz="1600" dirty="0"/>
              <a:t>, </a:t>
            </a:r>
            <a:r>
              <a:rPr lang="ko-KR" altLang="en-US" sz="1600" dirty="0" err="1"/>
              <a:t>ripe</a:t>
            </a:r>
            <a:r>
              <a:rPr lang="ko-KR" altLang="en-US" sz="1600" dirty="0"/>
              <a:t> </a:t>
            </a:r>
            <a:r>
              <a:rPr lang="ko-KR" altLang="en-US" sz="1600" dirty="0" err="1"/>
              <a:t>apple</a:t>
            </a:r>
            <a:r>
              <a:rPr lang="ko-KR" altLang="en-US" sz="1600" dirty="0"/>
              <a:t>, </a:t>
            </a:r>
            <a:r>
              <a:rPr lang="ko-KR" altLang="en-US" sz="1600" dirty="0" err="1"/>
              <a:t>bergamot</a:t>
            </a:r>
            <a:r>
              <a:rPr lang="ko-KR" altLang="en-US" sz="1600" dirty="0"/>
              <a:t>, </a:t>
            </a:r>
            <a:r>
              <a:rPr lang="ko-KR" altLang="en-US" sz="1600" dirty="0" err="1"/>
              <a:t>passionfruit</a:t>
            </a:r>
            <a:r>
              <a:rPr lang="ko-KR" altLang="en-US" sz="1600" dirty="0"/>
              <a:t>, </a:t>
            </a:r>
            <a:r>
              <a:rPr lang="ko-KR" altLang="en-US" sz="1600" dirty="0" err="1"/>
              <a:t>black</a:t>
            </a:r>
            <a:r>
              <a:rPr lang="ko-KR" altLang="en-US" sz="1600" dirty="0"/>
              <a:t> </a:t>
            </a:r>
            <a:r>
              <a:rPr lang="ko-KR" altLang="en-US" sz="1600" dirty="0" err="1"/>
              <a:t>currant</a:t>
            </a:r>
            <a:r>
              <a:rPr lang="ko-KR" altLang="en-US" sz="1600" dirty="0"/>
              <a:t>, </a:t>
            </a:r>
            <a:r>
              <a:rPr lang="ko-KR" altLang="en-US" sz="1600" dirty="0" err="1"/>
              <a:t>lychee</a:t>
            </a:r>
            <a:r>
              <a:rPr lang="ko-KR" altLang="en-US" sz="1600" dirty="0"/>
              <a:t>, </a:t>
            </a:r>
            <a:r>
              <a:rPr lang="ko-KR" altLang="en-US" sz="1600" dirty="0" err="1"/>
              <a:t>blueberries</a:t>
            </a:r>
            <a:r>
              <a:rPr lang="ko-KR" altLang="en-US" sz="1600" dirty="0"/>
              <a:t>, </a:t>
            </a:r>
            <a:r>
              <a:rPr lang="ko-KR" altLang="en-US" sz="1600" dirty="0" err="1"/>
              <a:t>watermelon</a:t>
            </a:r>
            <a:endParaRPr lang="ko-KR" altLang="en-US" sz="1600" dirty="0"/>
          </a:p>
          <a:p>
            <a:r>
              <a:rPr lang="ko-KR" altLang="en-US" sz="1600" b="1" dirty="0" err="1" smtClean="0">
                <a:solidFill>
                  <a:srgbClr val="FF0000"/>
                </a:solidFill>
              </a:rPr>
              <a:t>Acidity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 </a:t>
            </a:r>
            <a:r>
              <a:rPr lang="ko-KR" altLang="en-US" sz="1600" b="1" dirty="0">
                <a:solidFill>
                  <a:srgbClr val="FF0000"/>
                </a:solidFill>
              </a:rPr>
              <a:t>: </a:t>
            </a:r>
            <a:r>
              <a:rPr lang="ko-KR" altLang="en-US" sz="1600" dirty="0" err="1"/>
              <a:t>Tartaric</a:t>
            </a:r>
            <a:r>
              <a:rPr lang="ko-KR" altLang="en-US" sz="1600" dirty="0"/>
              <a:t>, </a:t>
            </a:r>
            <a:r>
              <a:rPr lang="ko-KR" altLang="en-US" sz="1600" dirty="0" err="1"/>
              <a:t>citric</a:t>
            </a:r>
            <a:r>
              <a:rPr lang="ko-KR" altLang="en-US" sz="1600" dirty="0"/>
              <a:t>, </a:t>
            </a:r>
            <a:r>
              <a:rPr lang="ko-KR" altLang="en-US" sz="1600" dirty="0" err="1"/>
              <a:t>sparkling</a:t>
            </a:r>
            <a:endParaRPr lang="ko-KR" altLang="en-US" sz="1600" dirty="0"/>
          </a:p>
          <a:p>
            <a:r>
              <a:rPr lang="ko-KR" altLang="en-US" sz="1600" b="1" dirty="0" err="1" smtClean="0">
                <a:solidFill>
                  <a:srgbClr val="FF0000"/>
                </a:solidFill>
              </a:rPr>
              <a:t>Other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 </a:t>
            </a:r>
            <a:r>
              <a:rPr lang="ko-KR" altLang="en-US" sz="1600" b="1" dirty="0">
                <a:solidFill>
                  <a:srgbClr val="FF0000"/>
                </a:solidFill>
              </a:rPr>
              <a:t>: </a:t>
            </a:r>
            <a:r>
              <a:rPr lang="ko-KR" altLang="en-US" sz="1600" dirty="0" err="1"/>
              <a:t>Earl</a:t>
            </a:r>
            <a:r>
              <a:rPr lang="ko-KR" altLang="en-US" sz="1600" dirty="0"/>
              <a:t> </a:t>
            </a:r>
            <a:r>
              <a:rPr lang="ko-KR" altLang="en-US" sz="1600" dirty="0" err="1"/>
              <a:t>grey</a:t>
            </a:r>
            <a:r>
              <a:rPr lang="ko-KR" altLang="en-US" sz="1600" dirty="0"/>
              <a:t> </a:t>
            </a:r>
            <a:r>
              <a:rPr lang="ko-KR" altLang="en-US" sz="1600" dirty="0" err="1"/>
              <a:t>tea</a:t>
            </a:r>
            <a:r>
              <a:rPr lang="ko-KR" altLang="en-US" sz="1600" dirty="0"/>
              <a:t>, </a:t>
            </a:r>
            <a:r>
              <a:rPr lang="ko-KR" altLang="en-US" sz="1600" dirty="0" err="1"/>
              <a:t>exotic</a:t>
            </a:r>
            <a:r>
              <a:rPr lang="ko-KR" altLang="en-US" sz="1600" dirty="0"/>
              <a:t>, </a:t>
            </a:r>
            <a:r>
              <a:rPr lang="ko-KR" altLang="en-US" sz="1600" dirty="0" err="1"/>
              <a:t>super</a:t>
            </a:r>
            <a:r>
              <a:rPr lang="ko-KR" altLang="en-US" sz="1600" dirty="0"/>
              <a:t> </a:t>
            </a:r>
            <a:r>
              <a:rPr lang="ko-KR" altLang="en-US" sz="1600" dirty="0" err="1"/>
              <a:t>clean</a:t>
            </a:r>
            <a:r>
              <a:rPr lang="ko-KR" altLang="en-US" sz="1600" dirty="0"/>
              <a:t>, </a:t>
            </a:r>
            <a:r>
              <a:rPr lang="ko-KR" altLang="en-US" sz="1600" dirty="0" err="1"/>
              <a:t>intense</a:t>
            </a:r>
            <a:r>
              <a:rPr lang="ko-KR" altLang="en-US" sz="1600" dirty="0"/>
              <a:t> </a:t>
            </a:r>
            <a:r>
              <a:rPr lang="ko-KR" altLang="en-US" sz="1600" dirty="0" err="1"/>
              <a:t>sweet</a:t>
            </a:r>
            <a:r>
              <a:rPr lang="ko-KR" altLang="en-US" sz="1600" dirty="0"/>
              <a:t>, </a:t>
            </a:r>
            <a:r>
              <a:rPr lang="ko-KR" altLang="en-US" sz="1600" dirty="0" err="1"/>
              <a:t>long</a:t>
            </a:r>
            <a:r>
              <a:rPr lang="ko-KR" altLang="en-US" sz="1600" dirty="0"/>
              <a:t> </a:t>
            </a:r>
            <a:r>
              <a:rPr lang="ko-KR" altLang="en-US" sz="1600" dirty="0" err="1"/>
              <a:t>aftertaste</a:t>
            </a:r>
            <a:endParaRPr lang="ko-KR" altLang="en-US" sz="1600" dirty="0"/>
          </a:p>
          <a:p>
            <a:endParaRPr lang="ko-KR" altLang="en-US" sz="1600" dirty="0"/>
          </a:p>
          <a:p>
            <a:r>
              <a:rPr lang="ko-KR" altLang="en-US" sz="1600" b="1" dirty="0" err="1">
                <a:solidFill>
                  <a:srgbClr val="FF0000"/>
                </a:solidFill>
              </a:rPr>
              <a:t>Aroma</a:t>
            </a:r>
            <a:r>
              <a:rPr lang="ko-KR" altLang="en-US" sz="1600" b="1" dirty="0">
                <a:solidFill>
                  <a:srgbClr val="FF0000"/>
                </a:solidFill>
              </a:rPr>
              <a:t>/</a:t>
            </a:r>
            <a:r>
              <a:rPr lang="ko-KR" altLang="en-US" sz="1600" b="1" dirty="0" err="1">
                <a:solidFill>
                  <a:srgbClr val="FF0000"/>
                </a:solidFill>
              </a:rPr>
              <a:t>Flavor</a:t>
            </a:r>
            <a:r>
              <a:rPr lang="ko-KR" altLang="en-US" sz="1600" b="1" dirty="0">
                <a:solidFill>
                  <a:srgbClr val="FF0000"/>
                </a:solidFill>
              </a:rPr>
              <a:t> : </a:t>
            </a:r>
            <a:r>
              <a:rPr lang="ko-KR" altLang="en-US" sz="1600" dirty="0" err="1"/>
              <a:t>Mulberry</a:t>
            </a:r>
            <a:r>
              <a:rPr lang="ko-KR" altLang="en-US" sz="1600" dirty="0"/>
              <a:t>, </a:t>
            </a:r>
            <a:r>
              <a:rPr lang="ko-KR" altLang="en-US" sz="1600" dirty="0" err="1"/>
              <a:t>mango</a:t>
            </a:r>
            <a:r>
              <a:rPr lang="ko-KR" altLang="en-US" sz="1600" dirty="0"/>
              <a:t>, </a:t>
            </a:r>
            <a:r>
              <a:rPr lang="ko-KR" altLang="en-US" sz="1600" dirty="0" err="1"/>
              <a:t>tangerine</a:t>
            </a:r>
            <a:r>
              <a:rPr lang="ko-KR" altLang="en-US" sz="1600" dirty="0"/>
              <a:t>, </a:t>
            </a:r>
            <a:r>
              <a:rPr lang="ko-KR" altLang="en-US" sz="1600" dirty="0" err="1"/>
              <a:t>apricot</a:t>
            </a:r>
            <a:r>
              <a:rPr lang="ko-KR" altLang="en-US" sz="1600" dirty="0"/>
              <a:t>, </a:t>
            </a:r>
            <a:r>
              <a:rPr lang="ko-KR" altLang="en-US" sz="1600" dirty="0" err="1"/>
              <a:t>peach</a:t>
            </a:r>
            <a:r>
              <a:rPr lang="ko-KR" altLang="en-US" sz="1600" dirty="0"/>
              <a:t>, </a:t>
            </a:r>
            <a:r>
              <a:rPr lang="ko-KR" altLang="en-US" sz="1600" dirty="0" err="1"/>
              <a:t>lychee</a:t>
            </a:r>
            <a:r>
              <a:rPr lang="ko-KR" altLang="en-US" sz="1600" dirty="0"/>
              <a:t>, </a:t>
            </a:r>
            <a:r>
              <a:rPr lang="ko-KR" altLang="en-US" sz="1600" dirty="0" err="1"/>
              <a:t>black</a:t>
            </a:r>
            <a:r>
              <a:rPr lang="ko-KR" altLang="en-US" sz="1600" dirty="0"/>
              <a:t> </a:t>
            </a:r>
            <a:r>
              <a:rPr lang="ko-KR" altLang="en-US" sz="1600" dirty="0" err="1"/>
              <a:t>currant</a:t>
            </a:r>
            <a:r>
              <a:rPr lang="ko-KR" altLang="en-US" sz="1600" dirty="0"/>
              <a:t>, </a:t>
            </a:r>
            <a:r>
              <a:rPr lang="ko-KR" altLang="en-US" sz="1600" dirty="0" err="1"/>
              <a:t>grapefruit</a:t>
            </a:r>
            <a:r>
              <a:rPr lang="ko-KR" altLang="en-US" sz="1600" dirty="0"/>
              <a:t>, </a:t>
            </a:r>
            <a:r>
              <a:rPr lang="ko-KR" altLang="en-US" sz="1600" dirty="0" err="1"/>
              <a:t>raspberry</a:t>
            </a:r>
            <a:endParaRPr lang="ko-KR" altLang="en-US" sz="1600" dirty="0"/>
          </a:p>
          <a:p>
            <a:r>
              <a:rPr lang="ko-KR" altLang="en-US" sz="1600" b="1" dirty="0" err="1" smtClean="0">
                <a:solidFill>
                  <a:srgbClr val="FF0000"/>
                </a:solidFill>
              </a:rPr>
              <a:t>Acidity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 </a:t>
            </a:r>
            <a:r>
              <a:rPr lang="ko-KR" altLang="en-US" sz="1600" b="1" dirty="0">
                <a:solidFill>
                  <a:srgbClr val="FF0000"/>
                </a:solidFill>
              </a:rPr>
              <a:t>: </a:t>
            </a:r>
            <a:r>
              <a:rPr lang="ko-KR" altLang="en-US" sz="1600" dirty="0" err="1"/>
              <a:t>Malic</a:t>
            </a:r>
            <a:r>
              <a:rPr lang="ko-KR" altLang="en-US" sz="1600" dirty="0"/>
              <a:t>, </a:t>
            </a:r>
            <a:r>
              <a:rPr lang="ko-KR" altLang="en-US" sz="1600" dirty="0" err="1"/>
              <a:t>orange</a:t>
            </a:r>
            <a:r>
              <a:rPr lang="ko-KR" altLang="en-US" sz="1600" dirty="0"/>
              <a:t>, </a:t>
            </a:r>
            <a:r>
              <a:rPr lang="ko-KR" altLang="en-US" sz="1600" dirty="0" err="1"/>
              <a:t>lemon</a:t>
            </a:r>
            <a:r>
              <a:rPr lang="ko-KR" altLang="en-US" sz="1600" dirty="0"/>
              <a:t>, </a:t>
            </a:r>
            <a:r>
              <a:rPr lang="ko-KR" altLang="en-US" sz="1600" dirty="0" err="1"/>
              <a:t>juicy</a:t>
            </a:r>
            <a:r>
              <a:rPr lang="ko-KR" altLang="en-US" sz="1600" dirty="0"/>
              <a:t>, </a:t>
            </a:r>
            <a:r>
              <a:rPr lang="ko-KR" altLang="en-US" sz="1600" dirty="0" err="1"/>
              <a:t>clean</a:t>
            </a:r>
            <a:r>
              <a:rPr lang="ko-KR" altLang="en-US" sz="1600" dirty="0"/>
              <a:t>, </a:t>
            </a:r>
            <a:r>
              <a:rPr lang="ko-KR" altLang="en-US" sz="1600" dirty="0" err="1"/>
              <a:t>refined</a:t>
            </a:r>
            <a:endParaRPr lang="ko-KR" altLang="en-US" sz="1600" dirty="0"/>
          </a:p>
          <a:p>
            <a:r>
              <a:rPr lang="ko-KR" altLang="en-US" sz="1600" b="1" dirty="0" err="1" smtClean="0">
                <a:solidFill>
                  <a:srgbClr val="FF0000"/>
                </a:solidFill>
              </a:rPr>
              <a:t>Other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 </a:t>
            </a:r>
            <a:r>
              <a:rPr lang="ko-KR" altLang="en-US" sz="1600" b="1" dirty="0">
                <a:solidFill>
                  <a:srgbClr val="FF0000"/>
                </a:solidFill>
              </a:rPr>
              <a:t>: </a:t>
            </a:r>
            <a:r>
              <a:rPr lang="ko-KR" altLang="en-US" sz="1600" dirty="0" err="1"/>
              <a:t>Cocoa</a:t>
            </a:r>
            <a:r>
              <a:rPr lang="ko-KR" altLang="en-US" sz="1600" dirty="0"/>
              <a:t> </a:t>
            </a:r>
            <a:r>
              <a:rPr lang="ko-KR" altLang="en-US" sz="1600" dirty="0" err="1"/>
              <a:t>finish</a:t>
            </a:r>
            <a:r>
              <a:rPr lang="ko-KR" altLang="en-US" sz="1600" dirty="0"/>
              <a:t>, </a:t>
            </a:r>
            <a:r>
              <a:rPr lang="ko-KR" altLang="en-US" sz="1600" dirty="0" err="1"/>
              <a:t>very</a:t>
            </a:r>
            <a:r>
              <a:rPr lang="ko-KR" altLang="en-US" sz="1600" dirty="0"/>
              <a:t> </a:t>
            </a:r>
            <a:r>
              <a:rPr lang="ko-KR" altLang="en-US" sz="1600" dirty="0" err="1"/>
              <a:t>sweet</a:t>
            </a:r>
            <a:r>
              <a:rPr lang="ko-KR" altLang="en-US" sz="1600" dirty="0"/>
              <a:t>, </a:t>
            </a:r>
            <a:r>
              <a:rPr lang="ko-KR" altLang="en-US" sz="1600" dirty="0" err="1"/>
              <a:t>long</a:t>
            </a:r>
            <a:r>
              <a:rPr lang="ko-KR" altLang="en-US" sz="1600" dirty="0"/>
              <a:t> </a:t>
            </a:r>
            <a:r>
              <a:rPr lang="ko-KR" altLang="en-US" sz="1600" dirty="0" err="1"/>
              <a:t>sweet</a:t>
            </a:r>
            <a:r>
              <a:rPr lang="ko-KR" altLang="en-US" sz="1600" dirty="0"/>
              <a:t> </a:t>
            </a:r>
            <a:r>
              <a:rPr lang="ko-KR" altLang="en-US" sz="1600" dirty="0" err="1"/>
              <a:t>finish</a:t>
            </a:r>
            <a:r>
              <a:rPr lang="ko-KR" altLang="en-US" sz="1600" dirty="0"/>
              <a:t>, </a:t>
            </a:r>
            <a:r>
              <a:rPr lang="ko-KR" altLang="en-US" sz="1600" dirty="0" err="1"/>
              <a:t>velvety</a:t>
            </a:r>
            <a:r>
              <a:rPr lang="ko-KR" altLang="en-US" sz="1600" dirty="0"/>
              <a:t> </a:t>
            </a:r>
            <a:r>
              <a:rPr lang="ko-KR" altLang="en-US" sz="1600" dirty="0" err="1"/>
              <a:t>mouthfeel</a:t>
            </a:r>
            <a:r>
              <a:rPr lang="ko-KR" altLang="en-US" sz="1600" dirty="0"/>
              <a:t>, </a:t>
            </a:r>
            <a:r>
              <a:rPr lang="ko-KR" altLang="en-US" sz="1600" dirty="0" err="1"/>
              <a:t>multidimensional</a:t>
            </a:r>
            <a:endParaRPr lang="ko-KR" altLang="en-US" sz="1600" dirty="0"/>
          </a:p>
          <a:p>
            <a:endParaRPr lang="ko-KR" altLang="en-US" sz="1600" dirty="0"/>
          </a:p>
          <a:p>
            <a:r>
              <a:rPr lang="ko-KR" altLang="en-US" sz="1600" b="1" dirty="0" err="1">
                <a:solidFill>
                  <a:srgbClr val="FF0000"/>
                </a:solidFill>
              </a:rPr>
              <a:t>Aroma</a:t>
            </a:r>
            <a:r>
              <a:rPr lang="ko-KR" altLang="en-US" sz="1600" b="1" dirty="0">
                <a:solidFill>
                  <a:srgbClr val="FF0000"/>
                </a:solidFill>
              </a:rPr>
              <a:t>/</a:t>
            </a:r>
            <a:r>
              <a:rPr lang="ko-KR" altLang="en-US" sz="1600" b="1" dirty="0" err="1">
                <a:solidFill>
                  <a:srgbClr val="FF0000"/>
                </a:solidFill>
              </a:rPr>
              <a:t>Flavor</a:t>
            </a:r>
            <a:r>
              <a:rPr lang="ko-KR" altLang="en-US" sz="1600" b="1" dirty="0">
                <a:solidFill>
                  <a:srgbClr val="FF0000"/>
                </a:solidFill>
              </a:rPr>
              <a:t> : </a:t>
            </a:r>
            <a:r>
              <a:rPr lang="ko-KR" altLang="en-US" sz="1600" dirty="0" err="1"/>
              <a:t>Cinnamon</a:t>
            </a:r>
            <a:r>
              <a:rPr lang="ko-KR" altLang="en-US" sz="1600" dirty="0"/>
              <a:t>, </a:t>
            </a:r>
            <a:r>
              <a:rPr lang="ko-KR" altLang="en-US" sz="1600" dirty="0" err="1"/>
              <a:t>nutmeg</a:t>
            </a:r>
            <a:r>
              <a:rPr lang="ko-KR" altLang="en-US" sz="1600" dirty="0"/>
              <a:t>, </a:t>
            </a:r>
            <a:r>
              <a:rPr lang="ko-KR" altLang="en-US" sz="1600" dirty="0" err="1"/>
              <a:t>stewed</a:t>
            </a:r>
            <a:r>
              <a:rPr lang="ko-KR" altLang="en-US" sz="1600" dirty="0"/>
              <a:t> </a:t>
            </a:r>
            <a:r>
              <a:rPr lang="ko-KR" altLang="en-US" sz="1600" dirty="0" err="1"/>
              <a:t>apple</a:t>
            </a:r>
            <a:r>
              <a:rPr lang="ko-KR" altLang="en-US" sz="1600" dirty="0"/>
              <a:t>, </a:t>
            </a:r>
            <a:r>
              <a:rPr lang="ko-KR" altLang="en-US" sz="1600" dirty="0" err="1"/>
              <a:t>gingerbread</a:t>
            </a:r>
            <a:r>
              <a:rPr lang="ko-KR" altLang="en-US" sz="1600" dirty="0"/>
              <a:t>, </a:t>
            </a:r>
            <a:r>
              <a:rPr lang="ko-KR" altLang="en-US" sz="1600" dirty="0" err="1"/>
              <a:t>cantaloupe</a:t>
            </a:r>
            <a:r>
              <a:rPr lang="ko-KR" altLang="en-US" sz="1600" dirty="0"/>
              <a:t>, </a:t>
            </a:r>
            <a:r>
              <a:rPr lang="ko-KR" altLang="en-US" sz="1600" dirty="0" err="1"/>
              <a:t>red</a:t>
            </a:r>
            <a:r>
              <a:rPr lang="ko-KR" altLang="en-US" sz="1600" dirty="0"/>
              <a:t> </a:t>
            </a:r>
            <a:r>
              <a:rPr lang="ko-KR" altLang="en-US" sz="1600" dirty="0" err="1"/>
              <a:t>apple</a:t>
            </a:r>
            <a:r>
              <a:rPr lang="ko-KR" altLang="en-US" sz="1600" dirty="0"/>
              <a:t>, </a:t>
            </a:r>
            <a:r>
              <a:rPr lang="ko-KR" altLang="en-US" sz="1600" dirty="0" err="1"/>
              <a:t>plain</a:t>
            </a:r>
            <a:r>
              <a:rPr lang="ko-KR" altLang="en-US" sz="1600" dirty="0"/>
              <a:t> </a:t>
            </a:r>
            <a:r>
              <a:rPr lang="ko-KR" altLang="en-US" sz="1600" dirty="0" err="1"/>
              <a:t>yogurt</a:t>
            </a:r>
            <a:r>
              <a:rPr lang="ko-KR" altLang="en-US" sz="1600" dirty="0"/>
              <a:t>, </a:t>
            </a:r>
            <a:r>
              <a:rPr lang="ko-KR" altLang="en-US" sz="1600" dirty="0" err="1"/>
              <a:t>coconut</a:t>
            </a:r>
            <a:r>
              <a:rPr lang="ko-KR" altLang="en-US" sz="1600" dirty="0"/>
              <a:t>, </a:t>
            </a:r>
            <a:r>
              <a:rPr lang="ko-KR" altLang="en-US" sz="1600" dirty="0" err="1"/>
              <a:t>prunes</a:t>
            </a:r>
            <a:r>
              <a:rPr lang="ko-KR" altLang="en-US" sz="1600" dirty="0"/>
              <a:t>, </a:t>
            </a:r>
            <a:r>
              <a:rPr lang="ko-KR" altLang="en-US" sz="1600" dirty="0" err="1"/>
              <a:t>raisins</a:t>
            </a:r>
            <a:r>
              <a:rPr lang="ko-KR" altLang="en-US" sz="1600" dirty="0"/>
              <a:t>, </a:t>
            </a:r>
            <a:r>
              <a:rPr lang="ko-KR" altLang="en-US" sz="1600" dirty="0" err="1"/>
              <a:t>apple</a:t>
            </a:r>
            <a:r>
              <a:rPr lang="ko-KR" altLang="en-US" sz="1600" dirty="0"/>
              <a:t> </a:t>
            </a:r>
            <a:r>
              <a:rPr lang="ko-KR" altLang="en-US" sz="1600" dirty="0" err="1"/>
              <a:t>pie</a:t>
            </a:r>
            <a:endParaRPr lang="ko-KR" altLang="en-US" sz="1600" dirty="0"/>
          </a:p>
          <a:p>
            <a:r>
              <a:rPr lang="ko-KR" altLang="en-US" sz="1600" b="1" dirty="0" err="1" smtClean="0">
                <a:solidFill>
                  <a:srgbClr val="FF0000"/>
                </a:solidFill>
              </a:rPr>
              <a:t>Acidity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 </a:t>
            </a:r>
            <a:r>
              <a:rPr lang="ko-KR" altLang="en-US" sz="1600" b="1" dirty="0">
                <a:solidFill>
                  <a:srgbClr val="FF0000"/>
                </a:solidFill>
              </a:rPr>
              <a:t>: </a:t>
            </a:r>
            <a:r>
              <a:rPr lang="ko-KR" altLang="en-US" sz="1600" dirty="0" err="1"/>
              <a:t>Lactic</a:t>
            </a:r>
            <a:r>
              <a:rPr lang="ko-KR" altLang="en-US" sz="1600" dirty="0"/>
              <a:t>, </a:t>
            </a:r>
            <a:r>
              <a:rPr lang="ko-KR" altLang="en-US" sz="1600" dirty="0" err="1"/>
              <a:t>compelling</a:t>
            </a:r>
            <a:r>
              <a:rPr lang="ko-KR" altLang="en-US" sz="1600" dirty="0"/>
              <a:t>, </a:t>
            </a:r>
            <a:r>
              <a:rPr lang="ko-KR" altLang="en-US" sz="1600" dirty="0" err="1"/>
              <a:t>citric</a:t>
            </a:r>
            <a:r>
              <a:rPr lang="ko-KR" altLang="en-US" sz="1600" dirty="0"/>
              <a:t>, </a:t>
            </a:r>
            <a:r>
              <a:rPr lang="ko-KR" altLang="en-US" sz="1600" dirty="0" err="1"/>
              <a:t>malic</a:t>
            </a:r>
            <a:endParaRPr lang="ko-KR" altLang="en-US" sz="1600" dirty="0"/>
          </a:p>
          <a:p>
            <a:r>
              <a:rPr lang="ko-KR" altLang="en-US" sz="1600" b="1" dirty="0" err="1" smtClean="0">
                <a:solidFill>
                  <a:srgbClr val="FF0000"/>
                </a:solidFill>
              </a:rPr>
              <a:t>Other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 </a:t>
            </a:r>
            <a:r>
              <a:rPr lang="ko-KR" altLang="en-US" sz="1600" b="1" dirty="0">
                <a:solidFill>
                  <a:srgbClr val="FF0000"/>
                </a:solidFill>
              </a:rPr>
              <a:t>: </a:t>
            </a:r>
            <a:r>
              <a:rPr lang="ko-KR" altLang="en-US" sz="1600" dirty="0" err="1"/>
              <a:t>Rich</a:t>
            </a:r>
            <a:r>
              <a:rPr lang="ko-KR" altLang="en-US" sz="1600" dirty="0"/>
              <a:t> </a:t>
            </a:r>
            <a:r>
              <a:rPr lang="ko-KR" altLang="en-US" sz="1600" dirty="0" err="1"/>
              <a:t>body</a:t>
            </a:r>
            <a:r>
              <a:rPr lang="ko-KR" altLang="en-US" sz="1600" dirty="0"/>
              <a:t>, </a:t>
            </a:r>
            <a:r>
              <a:rPr lang="ko-KR" altLang="en-US" sz="1600" dirty="0" err="1"/>
              <a:t>long</a:t>
            </a:r>
            <a:r>
              <a:rPr lang="ko-KR" altLang="en-US" sz="1600" dirty="0"/>
              <a:t> </a:t>
            </a:r>
            <a:r>
              <a:rPr lang="ko-KR" altLang="en-US" sz="1600" dirty="0" err="1"/>
              <a:t>aftertaste</a:t>
            </a:r>
            <a:r>
              <a:rPr lang="ko-KR" altLang="en-US" sz="1600" dirty="0"/>
              <a:t>, </a:t>
            </a:r>
            <a:r>
              <a:rPr lang="ko-KR" altLang="en-US" sz="1600" dirty="0" err="1"/>
              <a:t>polarizing</a:t>
            </a:r>
            <a:r>
              <a:rPr lang="ko-KR" altLang="en-US" sz="1600" dirty="0"/>
              <a:t>, </a:t>
            </a:r>
            <a:r>
              <a:rPr lang="ko-KR" altLang="en-US" sz="1600" dirty="0" err="1"/>
              <a:t>sweet</a:t>
            </a:r>
            <a:r>
              <a:rPr lang="ko-KR" altLang="en-US" sz="1600" dirty="0"/>
              <a:t> </a:t>
            </a:r>
            <a:r>
              <a:rPr lang="ko-KR" altLang="en-US" sz="1600" dirty="0" err="1"/>
              <a:t>spice</a:t>
            </a:r>
            <a:r>
              <a:rPr lang="ko-KR" altLang="en-US" sz="1600" dirty="0"/>
              <a:t> </a:t>
            </a:r>
            <a:r>
              <a:rPr lang="ko-KR" altLang="en-US" sz="1600" dirty="0" err="1"/>
              <a:t>aftertaste</a:t>
            </a:r>
            <a:r>
              <a:rPr lang="ko-KR" altLang="en-US" sz="1600" dirty="0"/>
              <a:t>, </a:t>
            </a:r>
            <a:r>
              <a:rPr lang="ko-KR" altLang="en-US" sz="1600" dirty="0" err="1"/>
              <a:t>chocolate</a:t>
            </a:r>
            <a:r>
              <a:rPr lang="ko-KR" altLang="en-US" sz="1600" dirty="0"/>
              <a:t> </a:t>
            </a:r>
            <a:r>
              <a:rPr lang="ko-KR" altLang="en-US" sz="1600" dirty="0" err="1"/>
              <a:t>aftertaste</a:t>
            </a:r>
            <a:r>
              <a:rPr lang="ko-KR" altLang="en-US" sz="1600" dirty="0"/>
              <a:t>, </a:t>
            </a:r>
            <a:r>
              <a:rPr lang="ko-KR" altLang="en-US" sz="1600" dirty="0" err="1"/>
              <a:t>exotic</a:t>
            </a:r>
            <a:r>
              <a:rPr lang="ko-KR" altLang="en-US" sz="1600" dirty="0"/>
              <a:t>, </a:t>
            </a:r>
            <a:r>
              <a:rPr lang="ko-KR" altLang="en-US" sz="1600" dirty="0" err="1"/>
              <a:t>creamy</a:t>
            </a:r>
            <a:endParaRPr lang="ko-KR" altLang="en-US" sz="1600" dirty="0"/>
          </a:p>
          <a:p>
            <a:endParaRPr lang="ko-KR" altLang="en-US" sz="1600" dirty="0"/>
          </a:p>
          <a:p>
            <a:r>
              <a:rPr lang="ko-KR" altLang="en-US" sz="1600" b="1" dirty="0" err="1">
                <a:solidFill>
                  <a:srgbClr val="FF0000"/>
                </a:solidFill>
              </a:rPr>
              <a:t>Aroma</a:t>
            </a:r>
            <a:r>
              <a:rPr lang="ko-KR" altLang="en-US" sz="1600" b="1" dirty="0">
                <a:solidFill>
                  <a:srgbClr val="FF0000"/>
                </a:solidFill>
              </a:rPr>
              <a:t>/</a:t>
            </a:r>
            <a:r>
              <a:rPr lang="ko-KR" altLang="en-US" sz="1600" b="1" dirty="0" err="1">
                <a:solidFill>
                  <a:srgbClr val="FF0000"/>
                </a:solidFill>
              </a:rPr>
              <a:t>Flavor</a:t>
            </a:r>
            <a:r>
              <a:rPr lang="ko-KR" altLang="en-US" sz="1600" b="1" dirty="0">
                <a:solidFill>
                  <a:srgbClr val="FF0000"/>
                </a:solidFill>
              </a:rPr>
              <a:t> : </a:t>
            </a:r>
            <a:r>
              <a:rPr lang="ko-KR" altLang="en-US" sz="1600" dirty="0" err="1"/>
              <a:t>Red</a:t>
            </a:r>
            <a:r>
              <a:rPr lang="ko-KR" altLang="en-US" sz="1600" dirty="0"/>
              <a:t> </a:t>
            </a:r>
            <a:r>
              <a:rPr lang="ko-KR" altLang="en-US" sz="1600" dirty="0" err="1"/>
              <a:t>grapes</a:t>
            </a:r>
            <a:r>
              <a:rPr lang="ko-KR" altLang="en-US" sz="1600" dirty="0"/>
              <a:t>, </a:t>
            </a:r>
            <a:r>
              <a:rPr lang="ko-KR" altLang="en-US" sz="1600" dirty="0" err="1"/>
              <a:t>passionfruit</a:t>
            </a:r>
            <a:r>
              <a:rPr lang="ko-KR" altLang="en-US" sz="1600" dirty="0"/>
              <a:t>, </a:t>
            </a:r>
            <a:r>
              <a:rPr lang="ko-KR" altLang="en-US" sz="1600" dirty="0" err="1"/>
              <a:t>pineapple</a:t>
            </a:r>
            <a:r>
              <a:rPr lang="ko-KR" altLang="en-US" sz="1600" dirty="0"/>
              <a:t>, </a:t>
            </a:r>
            <a:r>
              <a:rPr lang="ko-KR" altLang="en-US" sz="1600" dirty="0" err="1"/>
              <a:t>vanilla</a:t>
            </a:r>
            <a:r>
              <a:rPr lang="ko-KR" altLang="en-US" sz="1600" dirty="0"/>
              <a:t>, </a:t>
            </a:r>
            <a:r>
              <a:rPr lang="ko-KR" altLang="en-US" sz="1600" dirty="0" err="1"/>
              <a:t>lime</a:t>
            </a:r>
            <a:r>
              <a:rPr lang="ko-KR" altLang="en-US" sz="1600" dirty="0"/>
              <a:t>, </a:t>
            </a:r>
            <a:r>
              <a:rPr lang="ko-KR" altLang="en-US" sz="1600" dirty="0" err="1"/>
              <a:t>stone</a:t>
            </a:r>
            <a:r>
              <a:rPr lang="ko-KR" altLang="en-US" sz="1600" dirty="0"/>
              <a:t> </a:t>
            </a:r>
            <a:r>
              <a:rPr lang="ko-KR" altLang="en-US" sz="1600" dirty="0" err="1"/>
              <a:t>fruits</a:t>
            </a:r>
            <a:r>
              <a:rPr lang="ko-KR" altLang="en-US" sz="1600" dirty="0"/>
              <a:t>, </a:t>
            </a:r>
            <a:r>
              <a:rPr lang="ko-KR" altLang="en-US" sz="1600" dirty="0" err="1"/>
              <a:t>prunes</a:t>
            </a:r>
            <a:r>
              <a:rPr lang="ko-KR" altLang="en-US" sz="1600" dirty="0"/>
              <a:t>, </a:t>
            </a:r>
            <a:r>
              <a:rPr lang="ko-KR" altLang="en-US" sz="1600" dirty="0" err="1"/>
              <a:t>elderflower</a:t>
            </a:r>
            <a:r>
              <a:rPr lang="ko-KR" altLang="en-US" sz="1600" dirty="0"/>
              <a:t>, </a:t>
            </a:r>
            <a:r>
              <a:rPr lang="ko-KR" altLang="en-US" sz="1600" dirty="0" err="1"/>
              <a:t>red</a:t>
            </a:r>
            <a:r>
              <a:rPr lang="ko-KR" altLang="en-US" sz="1600" dirty="0"/>
              <a:t> </a:t>
            </a:r>
            <a:r>
              <a:rPr lang="ko-KR" altLang="en-US" sz="1600" dirty="0" err="1"/>
              <a:t>grapefruit</a:t>
            </a:r>
            <a:r>
              <a:rPr lang="ko-KR" altLang="en-US" sz="1600" dirty="0"/>
              <a:t>, </a:t>
            </a:r>
            <a:r>
              <a:rPr lang="ko-KR" altLang="en-US" sz="1600" dirty="0" err="1"/>
              <a:t>sugar</a:t>
            </a:r>
            <a:r>
              <a:rPr lang="ko-KR" altLang="en-US" sz="1600" dirty="0"/>
              <a:t> </a:t>
            </a:r>
            <a:r>
              <a:rPr lang="ko-KR" altLang="en-US" sz="1600" dirty="0" err="1"/>
              <a:t>cane</a:t>
            </a:r>
            <a:r>
              <a:rPr lang="ko-KR" altLang="en-US" sz="1600" dirty="0"/>
              <a:t>, </a:t>
            </a:r>
            <a:r>
              <a:rPr lang="ko-KR" altLang="en-US" sz="1600" dirty="0" err="1"/>
              <a:t>tangerine</a:t>
            </a:r>
            <a:r>
              <a:rPr lang="ko-KR" altLang="en-US" sz="1600" dirty="0"/>
              <a:t>, </a:t>
            </a:r>
            <a:r>
              <a:rPr lang="ko-KR" altLang="en-US" sz="1600" dirty="0" err="1"/>
              <a:t>black</a:t>
            </a:r>
            <a:r>
              <a:rPr lang="ko-KR" altLang="en-US" sz="1600" dirty="0"/>
              <a:t> </a:t>
            </a:r>
            <a:r>
              <a:rPr lang="ko-KR" altLang="en-US" sz="1600" dirty="0" err="1"/>
              <a:t>tea</a:t>
            </a:r>
            <a:r>
              <a:rPr lang="ko-KR" altLang="en-US" sz="1600" dirty="0"/>
              <a:t>, </a:t>
            </a:r>
            <a:r>
              <a:rPr lang="ko-KR" altLang="en-US" sz="1600" dirty="0" err="1"/>
              <a:t>cedar</a:t>
            </a:r>
            <a:r>
              <a:rPr lang="ko-KR" altLang="en-US" sz="1600" dirty="0"/>
              <a:t>, </a:t>
            </a:r>
            <a:r>
              <a:rPr lang="ko-KR" altLang="en-US" sz="1600" dirty="0" err="1"/>
              <a:t>tobacco</a:t>
            </a:r>
            <a:r>
              <a:rPr lang="ko-KR" altLang="en-US" sz="1600" dirty="0"/>
              <a:t> </a:t>
            </a:r>
            <a:r>
              <a:rPr lang="ko-KR" altLang="en-US" sz="1600" dirty="0" err="1"/>
              <a:t>leaf</a:t>
            </a:r>
            <a:r>
              <a:rPr lang="ko-KR" altLang="en-US" sz="1600" dirty="0"/>
              <a:t>, </a:t>
            </a:r>
            <a:r>
              <a:rPr lang="ko-KR" altLang="en-US" sz="1600" dirty="0" err="1"/>
              <a:t>winey</a:t>
            </a:r>
            <a:r>
              <a:rPr lang="ko-KR" altLang="en-US" sz="1600" dirty="0"/>
              <a:t>, </a:t>
            </a:r>
            <a:r>
              <a:rPr lang="ko-KR" altLang="en-US" sz="1600" dirty="0" err="1"/>
              <a:t>rose</a:t>
            </a:r>
            <a:r>
              <a:rPr lang="ko-KR" altLang="en-US" sz="1600" dirty="0"/>
              <a:t>, </a:t>
            </a:r>
            <a:r>
              <a:rPr lang="ko-KR" altLang="en-US" sz="1600" dirty="0" err="1"/>
              <a:t>whiskey</a:t>
            </a:r>
            <a:endParaRPr lang="ko-KR" altLang="en-US" sz="1600" dirty="0"/>
          </a:p>
          <a:p>
            <a:r>
              <a:rPr lang="ko-KR" altLang="en-US" sz="1600" b="1" dirty="0" err="1" smtClean="0">
                <a:solidFill>
                  <a:srgbClr val="FF0000"/>
                </a:solidFill>
              </a:rPr>
              <a:t>Acidity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 </a:t>
            </a:r>
            <a:r>
              <a:rPr lang="ko-KR" altLang="en-US" sz="1600" b="1" dirty="0">
                <a:solidFill>
                  <a:srgbClr val="FF0000"/>
                </a:solidFill>
              </a:rPr>
              <a:t>: </a:t>
            </a:r>
            <a:r>
              <a:rPr lang="ko-KR" altLang="en-US" sz="1600" dirty="0" err="1"/>
              <a:t>Sparkling</a:t>
            </a:r>
            <a:r>
              <a:rPr lang="ko-KR" altLang="en-US" sz="1600" dirty="0"/>
              <a:t>, </a:t>
            </a:r>
            <a:r>
              <a:rPr lang="ko-KR" altLang="en-US" sz="1600" dirty="0" err="1"/>
              <a:t>citric</a:t>
            </a:r>
            <a:r>
              <a:rPr lang="ko-KR" altLang="en-US" sz="1600" dirty="0"/>
              <a:t>, </a:t>
            </a:r>
            <a:r>
              <a:rPr lang="ko-KR" altLang="en-US" sz="1600" dirty="0" err="1"/>
              <a:t>tartaric</a:t>
            </a:r>
            <a:r>
              <a:rPr lang="ko-KR" altLang="en-US" sz="1600" dirty="0"/>
              <a:t>, </a:t>
            </a:r>
            <a:r>
              <a:rPr lang="ko-KR" altLang="en-US" sz="1600" dirty="0" err="1"/>
              <a:t>phosphoric</a:t>
            </a:r>
            <a:r>
              <a:rPr lang="ko-KR" altLang="en-US" sz="1600" dirty="0"/>
              <a:t>, </a:t>
            </a:r>
            <a:r>
              <a:rPr lang="ko-KR" altLang="en-US" sz="1600" dirty="0" err="1"/>
              <a:t>refined</a:t>
            </a:r>
            <a:r>
              <a:rPr lang="ko-KR" altLang="en-US" sz="1600" dirty="0"/>
              <a:t>, </a:t>
            </a:r>
            <a:r>
              <a:rPr lang="ko-KR" altLang="en-US" sz="1600" dirty="0" err="1"/>
              <a:t>crisp</a:t>
            </a:r>
            <a:endParaRPr lang="ko-KR" altLang="en-US" sz="1600" dirty="0"/>
          </a:p>
          <a:p>
            <a:r>
              <a:rPr lang="ko-KR" altLang="en-US" sz="1600" b="1" dirty="0" err="1" smtClean="0">
                <a:solidFill>
                  <a:srgbClr val="FF0000"/>
                </a:solidFill>
              </a:rPr>
              <a:t>Other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 </a:t>
            </a:r>
            <a:r>
              <a:rPr lang="ko-KR" altLang="en-US" sz="1600" b="1" dirty="0">
                <a:solidFill>
                  <a:srgbClr val="FF0000"/>
                </a:solidFill>
              </a:rPr>
              <a:t>: </a:t>
            </a:r>
            <a:r>
              <a:rPr lang="ko-KR" altLang="en-US" sz="1600" dirty="0" err="1"/>
              <a:t>Multidimensional</a:t>
            </a:r>
            <a:r>
              <a:rPr lang="ko-KR" altLang="en-US" sz="1600" dirty="0"/>
              <a:t>, </a:t>
            </a:r>
            <a:r>
              <a:rPr lang="ko-KR" altLang="en-US" sz="1600" dirty="0" err="1"/>
              <a:t>complex</a:t>
            </a:r>
            <a:r>
              <a:rPr lang="ko-KR" altLang="en-US" sz="1600" dirty="0"/>
              <a:t>, </a:t>
            </a:r>
            <a:r>
              <a:rPr lang="ko-KR" altLang="en-US" sz="1600" dirty="0" err="1"/>
              <a:t>lingering</a:t>
            </a:r>
            <a:r>
              <a:rPr lang="ko-KR" altLang="en-US" sz="1600" dirty="0"/>
              <a:t>, </a:t>
            </a:r>
            <a:r>
              <a:rPr lang="ko-KR" altLang="en-US" sz="1600" dirty="0" err="1"/>
              <a:t>very</a:t>
            </a:r>
            <a:r>
              <a:rPr lang="ko-KR" altLang="en-US" sz="1600" dirty="0"/>
              <a:t> </a:t>
            </a:r>
            <a:r>
              <a:rPr lang="ko-KR" altLang="en-US" sz="1600" dirty="0" err="1"/>
              <a:t>sweet</a:t>
            </a:r>
            <a:r>
              <a:rPr lang="ko-KR" altLang="en-US" sz="1600" dirty="0"/>
              <a:t>, </a:t>
            </a:r>
            <a:r>
              <a:rPr lang="ko-KR" altLang="en-US" sz="1600" dirty="0" err="1"/>
              <a:t>honey</a:t>
            </a:r>
            <a:r>
              <a:rPr lang="ko-KR" altLang="en-US" sz="1600" dirty="0"/>
              <a:t>, </a:t>
            </a:r>
            <a:r>
              <a:rPr lang="ko-KR" altLang="en-US" sz="1600" dirty="0" err="1"/>
              <a:t>super</a:t>
            </a:r>
            <a:r>
              <a:rPr lang="ko-KR" altLang="en-US" sz="1600" dirty="0"/>
              <a:t> </a:t>
            </a:r>
            <a:r>
              <a:rPr lang="ko-KR" altLang="en-US" sz="1600" dirty="0" err="1"/>
              <a:t>sweet</a:t>
            </a:r>
            <a:r>
              <a:rPr lang="ko-KR" altLang="en-US" sz="1600" dirty="0"/>
              <a:t>, </a:t>
            </a:r>
            <a:r>
              <a:rPr lang="ko-KR" altLang="en-US" sz="1600" dirty="0" err="1"/>
              <a:t>quenching</a:t>
            </a:r>
            <a:endParaRPr lang="ko-KR" altLang="en-US" sz="1600" dirty="0"/>
          </a:p>
        </p:txBody>
      </p:sp>
      <p:cxnSp>
        <p:nvCxnSpPr>
          <p:cNvPr id="6" name="직선 연결선 5"/>
          <p:cNvCxnSpPr/>
          <p:nvPr/>
        </p:nvCxnSpPr>
        <p:spPr>
          <a:xfrm>
            <a:off x="53346" y="1556792"/>
            <a:ext cx="90364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/>
        </p:nvCxnSpPr>
        <p:spPr>
          <a:xfrm>
            <a:off x="44827" y="2718251"/>
            <a:ext cx="90364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/>
          <p:cNvCxnSpPr/>
          <p:nvPr/>
        </p:nvCxnSpPr>
        <p:spPr>
          <a:xfrm>
            <a:off x="48882" y="3933056"/>
            <a:ext cx="90364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/>
          <p:cNvCxnSpPr/>
          <p:nvPr/>
        </p:nvCxnSpPr>
        <p:spPr>
          <a:xfrm>
            <a:off x="53346" y="5445224"/>
            <a:ext cx="90364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90214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11960" y="3140968"/>
            <a:ext cx="1329210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 smtClean="0"/>
              <a:t>스파이시</a:t>
            </a:r>
            <a:r>
              <a:rPr lang="en-US" altLang="ko-KR" sz="2000" dirty="0" smtClean="0"/>
              <a:t>?</a:t>
            </a:r>
          </a:p>
          <a:p>
            <a:endParaRPr lang="en-US" altLang="ko-KR" sz="2000" dirty="0"/>
          </a:p>
          <a:p>
            <a:r>
              <a:rPr lang="ko-KR" altLang="en-US" sz="2000" dirty="0" smtClean="0"/>
              <a:t>허브</a:t>
            </a:r>
            <a:r>
              <a:rPr lang="en-US" altLang="ko-KR" sz="2000" dirty="0" smtClean="0"/>
              <a:t>?</a:t>
            </a:r>
          </a:p>
          <a:p>
            <a:endParaRPr lang="en-US" altLang="ko-KR" sz="2000" dirty="0"/>
          </a:p>
          <a:p>
            <a:r>
              <a:rPr lang="ko-KR" altLang="en-US" sz="2000" dirty="0" err="1" smtClean="0"/>
              <a:t>너티</a:t>
            </a:r>
            <a:r>
              <a:rPr lang="en-US" altLang="ko-KR" sz="2000" dirty="0" smtClean="0"/>
              <a:t>?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0272" y="388479"/>
            <a:ext cx="1957470" cy="504056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16632"/>
            <a:ext cx="2438400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05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3808" y="2060848"/>
            <a:ext cx="39581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dirty="0" smtClean="0"/>
              <a:t>Special Cupping</a:t>
            </a:r>
            <a:endParaRPr lang="ko-KR" alt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2873152" y="3573016"/>
            <a:ext cx="23133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R"/>
            </a:pPr>
            <a:r>
              <a:rPr lang="en-US" altLang="ko-KR" dirty="0" smtClean="0"/>
              <a:t>COE vs Non COE</a:t>
            </a:r>
          </a:p>
          <a:p>
            <a:pPr marL="342900" indent="-342900">
              <a:buAutoNum type="arabicParenR"/>
            </a:pPr>
            <a:r>
              <a:rPr lang="en-US" altLang="ko-KR" dirty="0" smtClean="0"/>
              <a:t>Scoring</a:t>
            </a:r>
            <a:endParaRPr lang="ko-KR" alt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0272" y="388479"/>
            <a:ext cx="1957470" cy="504056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16632"/>
            <a:ext cx="2438400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53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26479" y="2241693"/>
            <a:ext cx="5851753" cy="3291612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636912"/>
            <a:ext cx="5507331" cy="3096344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0272" y="388479"/>
            <a:ext cx="1957470" cy="504056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4" y="116632"/>
            <a:ext cx="2438400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0246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9512" y="476672"/>
            <a:ext cx="871296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smtClean="0"/>
              <a:t>Costa Rica COE #8 </a:t>
            </a:r>
            <a:r>
              <a:rPr lang="ko-KR" altLang="en-US" dirty="0" smtClean="0"/>
              <a:t>El </a:t>
            </a:r>
            <a:r>
              <a:rPr lang="ko-KR" altLang="en-US" dirty="0" err="1" smtClean="0"/>
              <a:t>Diamante</a:t>
            </a:r>
            <a:r>
              <a:rPr lang="ko-KR" altLang="en-US" dirty="0" smtClean="0"/>
              <a:t> </a:t>
            </a:r>
            <a:r>
              <a:rPr lang="en-US" altLang="ko-KR" dirty="0" smtClean="0"/>
              <a:t>Anaerobic / </a:t>
            </a:r>
            <a:r>
              <a:rPr lang="ko-KR" altLang="en-US" dirty="0" smtClean="0"/>
              <a:t>89.41</a:t>
            </a:r>
            <a:endParaRPr lang="ko-KR" altLang="en-US" dirty="0"/>
          </a:p>
          <a:p>
            <a:endParaRPr lang="ko-KR" altLang="en-US" dirty="0"/>
          </a:p>
          <a:p>
            <a:r>
              <a:rPr lang="ko-KR" altLang="en-US" b="1" dirty="0" err="1">
                <a:solidFill>
                  <a:srgbClr val="FF0000"/>
                </a:solidFill>
              </a:rPr>
              <a:t>Aroma</a:t>
            </a:r>
            <a:r>
              <a:rPr lang="ko-KR" altLang="en-US" b="1" dirty="0">
                <a:solidFill>
                  <a:srgbClr val="FF0000"/>
                </a:solidFill>
              </a:rPr>
              <a:t>/</a:t>
            </a:r>
            <a:r>
              <a:rPr lang="ko-KR" altLang="en-US" b="1" dirty="0" err="1">
                <a:solidFill>
                  <a:srgbClr val="FF0000"/>
                </a:solidFill>
              </a:rPr>
              <a:t>Flavor</a:t>
            </a:r>
            <a:r>
              <a:rPr lang="ko-KR" altLang="en-US" b="1" dirty="0">
                <a:solidFill>
                  <a:srgbClr val="FF0000"/>
                </a:solidFill>
              </a:rPr>
              <a:t> : </a:t>
            </a:r>
            <a:r>
              <a:rPr lang="ko-KR" altLang="en-US" dirty="0" err="1"/>
              <a:t>Brown</a:t>
            </a:r>
            <a:r>
              <a:rPr lang="ko-KR" altLang="en-US" dirty="0"/>
              <a:t> </a:t>
            </a:r>
            <a:r>
              <a:rPr lang="ko-KR" altLang="en-US" dirty="0" err="1"/>
              <a:t>sugar</a:t>
            </a:r>
            <a:r>
              <a:rPr lang="ko-KR" altLang="en-US" dirty="0"/>
              <a:t>, </a:t>
            </a:r>
            <a:r>
              <a:rPr lang="ko-KR" altLang="en-US" dirty="0" err="1"/>
              <a:t>cinnamon</a:t>
            </a:r>
            <a:r>
              <a:rPr lang="ko-KR" altLang="en-US" dirty="0"/>
              <a:t>, </a:t>
            </a:r>
            <a:r>
              <a:rPr lang="ko-KR" altLang="en-US" dirty="0" err="1"/>
              <a:t>clove</a:t>
            </a:r>
            <a:r>
              <a:rPr lang="ko-KR" altLang="en-US" dirty="0"/>
              <a:t>, </a:t>
            </a:r>
            <a:r>
              <a:rPr lang="ko-KR" altLang="en-US" dirty="0" err="1"/>
              <a:t>dark</a:t>
            </a:r>
            <a:r>
              <a:rPr lang="ko-KR" altLang="en-US" dirty="0"/>
              <a:t> </a:t>
            </a:r>
            <a:r>
              <a:rPr lang="ko-KR" altLang="en-US" dirty="0" err="1"/>
              <a:t>chocolate</a:t>
            </a:r>
            <a:r>
              <a:rPr lang="ko-KR" altLang="en-US" dirty="0"/>
              <a:t>, </a:t>
            </a:r>
            <a:r>
              <a:rPr lang="ko-KR" altLang="en-US" dirty="0" err="1"/>
              <a:t>molasses</a:t>
            </a:r>
            <a:r>
              <a:rPr lang="ko-KR" altLang="en-US" dirty="0"/>
              <a:t>, </a:t>
            </a:r>
            <a:r>
              <a:rPr lang="ko-KR" altLang="en-US" dirty="0" err="1"/>
              <a:t>lime</a:t>
            </a:r>
            <a:r>
              <a:rPr lang="ko-KR" altLang="en-US" dirty="0"/>
              <a:t> </a:t>
            </a:r>
            <a:r>
              <a:rPr lang="ko-KR" altLang="en-US" dirty="0" err="1"/>
              <a:t>juice</a:t>
            </a:r>
            <a:r>
              <a:rPr lang="ko-KR" altLang="en-US" dirty="0"/>
              <a:t>, </a:t>
            </a:r>
            <a:r>
              <a:rPr lang="ko-KR" altLang="en-US" dirty="0" err="1"/>
              <a:t>caramelized</a:t>
            </a:r>
            <a:r>
              <a:rPr lang="ko-KR" altLang="en-US" dirty="0"/>
              <a:t> </a:t>
            </a:r>
            <a:r>
              <a:rPr lang="ko-KR" altLang="en-US" dirty="0" err="1"/>
              <a:t>apple</a:t>
            </a:r>
            <a:r>
              <a:rPr lang="ko-KR" altLang="en-US" dirty="0"/>
              <a:t>, </a:t>
            </a:r>
            <a:r>
              <a:rPr lang="ko-KR" altLang="en-US" dirty="0" err="1"/>
              <a:t>strawberry</a:t>
            </a:r>
            <a:r>
              <a:rPr lang="ko-KR" altLang="en-US" dirty="0"/>
              <a:t>, </a:t>
            </a:r>
            <a:r>
              <a:rPr lang="ko-KR" altLang="en-US" dirty="0" err="1"/>
              <a:t>black</a:t>
            </a:r>
            <a:r>
              <a:rPr lang="ko-KR" altLang="en-US" dirty="0"/>
              <a:t> </a:t>
            </a:r>
            <a:r>
              <a:rPr lang="ko-KR" altLang="en-US" dirty="0" err="1"/>
              <a:t>tea</a:t>
            </a:r>
            <a:r>
              <a:rPr lang="ko-KR" altLang="en-US" dirty="0"/>
              <a:t>, </a:t>
            </a:r>
            <a:r>
              <a:rPr lang="ko-KR" altLang="en-US" dirty="0" err="1"/>
              <a:t>pear</a:t>
            </a:r>
            <a:r>
              <a:rPr lang="ko-KR" altLang="en-US" dirty="0"/>
              <a:t>, </a:t>
            </a:r>
            <a:r>
              <a:rPr lang="ko-KR" altLang="en-US" dirty="0" err="1"/>
              <a:t>anise</a:t>
            </a:r>
            <a:r>
              <a:rPr lang="ko-KR" altLang="en-US" dirty="0"/>
              <a:t>, </a:t>
            </a:r>
            <a:r>
              <a:rPr lang="ko-KR" altLang="en-US" dirty="0" err="1"/>
              <a:t>watermelon</a:t>
            </a:r>
            <a:endParaRPr lang="ko-KR" altLang="en-US" dirty="0"/>
          </a:p>
          <a:p>
            <a:endParaRPr lang="ko-KR" altLang="en-US" dirty="0"/>
          </a:p>
          <a:p>
            <a:r>
              <a:rPr lang="ko-KR" altLang="en-US" b="1" dirty="0" err="1">
                <a:solidFill>
                  <a:srgbClr val="FF0000"/>
                </a:solidFill>
              </a:rPr>
              <a:t>Acidity</a:t>
            </a:r>
            <a:r>
              <a:rPr lang="ko-KR" altLang="en-US" b="1" dirty="0">
                <a:solidFill>
                  <a:srgbClr val="FF0000"/>
                </a:solidFill>
              </a:rPr>
              <a:t> : </a:t>
            </a:r>
            <a:r>
              <a:rPr lang="ko-KR" altLang="en-US" dirty="0" err="1"/>
              <a:t>Tartaric</a:t>
            </a:r>
            <a:r>
              <a:rPr lang="ko-KR" altLang="en-US" dirty="0"/>
              <a:t>, </a:t>
            </a:r>
            <a:r>
              <a:rPr lang="ko-KR" altLang="en-US" dirty="0" err="1"/>
              <a:t>phosphoric</a:t>
            </a:r>
            <a:r>
              <a:rPr lang="ko-KR" altLang="en-US" dirty="0"/>
              <a:t>, </a:t>
            </a:r>
            <a:r>
              <a:rPr lang="ko-KR" altLang="en-US" dirty="0" err="1"/>
              <a:t>lactic</a:t>
            </a:r>
            <a:endParaRPr lang="ko-KR" altLang="en-US" dirty="0"/>
          </a:p>
          <a:p>
            <a:r>
              <a:rPr lang="ko-KR" altLang="en-US" b="1" dirty="0" err="1">
                <a:solidFill>
                  <a:srgbClr val="FF0000"/>
                </a:solidFill>
              </a:rPr>
              <a:t>Other</a:t>
            </a:r>
            <a:r>
              <a:rPr lang="ko-KR" altLang="en-US" b="1" dirty="0">
                <a:solidFill>
                  <a:srgbClr val="FF0000"/>
                </a:solidFill>
              </a:rPr>
              <a:t> : </a:t>
            </a:r>
            <a:r>
              <a:rPr lang="ko-KR" altLang="en-US" dirty="0" err="1"/>
              <a:t>Chocolate</a:t>
            </a:r>
            <a:r>
              <a:rPr lang="ko-KR" altLang="en-US" dirty="0"/>
              <a:t> </a:t>
            </a:r>
            <a:r>
              <a:rPr lang="ko-KR" altLang="en-US" dirty="0" err="1"/>
              <a:t>biscuit</a:t>
            </a:r>
            <a:r>
              <a:rPr lang="ko-KR" altLang="en-US" dirty="0"/>
              <a:t>, </a:t>
            </a:r>
            <a:r>
              <a:rPr lang="ko-KR" altLang="en-US" dirty="0" err="1"/>
              <a:t>full</a:t>
            </a:r>
            <a:r>
              <a:rPr lang="ko-KR" altLang="en-US" dirty="0"/>
              <a:t> </a:t>
            </a:r>
            <a:r>
              <a:rPr lang="ko-KR" altLang="en-US" dirty="0" err="1"/>
              <a:t>body</a:t>
            </a:r>
            <a:r>
              <a:rPr lang="ko-KR" altLang="en-US" dirty="0"/>
              <a:t>, </a:t>
            </a:r>
            <a:r>
              <a:rPr lang="ko-KR" altLang="en-US" dirty="0" err="1"/>
              <a:t>crisp</a:t>
            </a:r>
            <a:endParaRPr lang="ko-KR" altLang="en-US" dirty="0"/>
          </a:p>
          <a:p>
            <a:endParaRPr lang="ko-KR" altLang="en-US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ko-KR" altLang="en-US" dirty="0"/>
          </a:p>
          <a:p>
            <a:endParaRPr lang="ko-KR" altLang="en-US" dirty="0"/>
          </a:p>
          <a:p>
            <a:r>
              <a:rPr lang="en-US" altLang="ko-KR" dirty="0"/>
              <a:t>Costa Rica COE </a:t>
            </a:r>
            <a:r>
              <a:rPr lang="en-US" altLang="ko-KR" dirty="0" smtClean="0"/>
              <a:t>#36 </a:t>
            </a:r>
            <a:r>
              <a:rPr lang="ko-KR" altLang="en-US" dirty="0" err="1" smtClean="0"/>
              <a:t>Volcan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Azul</a:t>
            </a:r>
            <a:r>
              <a:rPr lang="ko-KR" altLang="en-US" dirty="0" smtClean="0"/>
              <a:t> </a:t>
            </a:r>
            <a:r>
              <a:rPr lang="en-US" altLang="ko-KR" dirty="0" smtClean="0"/>
              <a:t>/ </a:t>
            </a:r>
            <a:r>
              <a:rPr lang="ko-KR" altLang="en-US" dirty="0" smtClean="0"/>
              <a:t>86.21</a:t>
            </a:r>
            <a:endParaRPr lang="ko-KR" altLang="en-US" dirty="0"/>
          </a:p>
          <a:p>
            <a:endParaRPr lang="ko-KR" altLang="en-US" dirty="0"/>
          </a:p>
          <a:p>
            <a:r>
              <a:rPr lang="ko-KR" altLang="en-US" b="1" dirty="0" err="1">
                <a:solidFill>
                  <a:srgbClr val="FF0000"/>
                </a:solidFill>
              </a:rPr>
              <a:t>Aroma</a:t>
            </a:r>
            <a:r>
              <a:rPr lang="ko-KR" altLang="en-US" b="1" dirty="0">
                <a:solidFill>
                  <a:srgbClr val="FF0000"/>
                </a:solidFill>
              </a:rPr>
              <a:t>/</a:t>
            </a:r>
            <a:r>
              <a:rPr lang="ko-KR" altLang="en-US" b="1" dirty="0" err="1">
                <a:solidFill>
                  <a:srgbClr val="FF0000"/>
                </a:solidFill>
              </a:rPr>
              <a:t>Flavor</a:t>
            </a:r>
            <a:r>
              <a:rPr lang="ko-KR" altLang="en-US" b="1" dirty="0">
                <a:solidFill>
                  <a:srgbClr val="FF0000"/>
                </a:solidFill>
              </a:rPr>
              <a:t> : </a:t>
            </a:r>
            <a:r>
              <a:rPr lang="ko-KR" altLang="en-US" dirty="0" err="1"/>
              <a:t>Honey</a:t>
            </a:r>
            <a:r>
              <a:rPr lang="ko-KR" altLang="en-US" dirty="0"/>
              <a:t>, </a:t>
            </a:r>
            <a:r>
              <a:rPr lang="ko-KR" altLang="en-US" dirty="0" err="1"/>
              <a:t>red</a:t>
            </a:r>
            <a:r>
              <a:rPr lang="ko-KR" altLang="en-US" dirty="0"/>
              <a:t> </a:t>
            </a:r>
            <a:r>
              <a:rPr lang="ko-KR" altLang="en-US" dirty="0" err="1"/>
              <a:t>grapes</a:t>
            </a:r>
            <a:r>
              <a:rPr lang="ko-KR" altLang="en-US" dirty="0"/>
              <a:t>, </a:t>
            </a:r>
            <a:r>
              <a:rPr lang="ko-KR" altLang="en-US" dirty="0" err="1"/>
              <a:t>Butter</a:t>
            </a:r>
            <a:r>
              <a:rPr lang="ko-KR" altLang="en-US" dirty="0"/>
              <a:t>, </a:t>
            </a:r>
            <a:r>
              <a:rPr lang="ko-KR" altLang="en-US" dirty="0" err="1"/>
              <a:t>pipe</a:t>
            </a:r>
            <a:r>
              <a:rPr lang="ko-KR" altLang="en-US" dirty="0"/>
              <a:t> </a:t>
            </a:r>
            <a:r>
              <a:rPr lang="ko-KR" altLang="en-US" dirty="0" err="1"/>
              <a:t>tobacco</a:t>
            </a:r>
            <a:r>
              <a:rPr lang="ko-KR" altLang="en-US" dirty="0"/>
              <a:t>, </a:t>
            </a:r>
            <a:r>
              <a:rPr lang="ko-KR" altLang="en-US" dirty="0" err="1"/>
              <a:t>dark</a:t>
            </a:r>
            <a:r>
              <a:rPr lang="ko-KR" altLang="en-US" dirty="0"/>
              <a:t> </a:t>
            </a:r>
            <a:r>
              <a:rPr lang="ko-KR" altLang="en-US" dirty="0" err="1"/>
              <a:t>chocolate</a:t>
            </a:r>
            <a:r>
              <a:rPr lang="ko-KR" altLang="en-US" dirty="0"/>
              <a:t>, </a:t>
            </a:r>
            <a:r>
              <a:rPr lang="ko-KR" altLang="en-US" dirty="0" err="1"/>
              <a:t>cocoa</a:t>
            </a:r>
            <a:r>
              <a:rPr lang="ko-KR" altLang="en-US" dirty="0"/>
              <a:t> </a:t>
            </a:r>
            <a:r>
              <a:rPr lang="ko-KR" altLang="en-US" dirty="0" err="1"/>
              <a:t>nibs</a:t>
            </a:r>
            <a:r>
              <a:rPr lang="ko-KR" altLang="en-US" dirty="0"/>
              <a:t>, </a:t>
            </a:r>
            <a:r>
              <a:rPr lang="ko-KR" altLang="en-US" dirty="0" err="1"/>
              <a:t>anise</a:t>
            </a:r>
            <a:r>
              <a:rPr lang="ko-KR" altLang="en-US" dirty="0"/>
              <a:t>, </a:t>
            </a:r>
            <a:r>
              <a:rPr lang="ko-KR" altLang="en-US" dirty="0" err="1"/>
              <a:t>cedar</a:t>
            </a:r>
            <a:r>
              <a:rPr lang="ko-KR" altLang="en-US" dirty="0"/>
              <a:t>, </a:t>
            </a:r>
            <a:r>
              <a:rPr lang="ko-KR" altLang="en-US" dirty="0" err="1"/>
              <a:t>menthol</a:t>
            </a:r>
            <a:r>
              <a:rPr lang="ko-KR" altLang="en-US" dirty="0"/>
              <a:t> </a:t>
            </a:r>
            <a:r>
              <a:rPr lang="ko-KR" altLang="en-US" dirty="0" err="1"/>
              <a:t>cigarettes</a:t>
            </a:r>
            <a:r>
              <a:rPr lang="ko-KR" altLang="en-US" dirty="0"/>
              <a:t>, </a:t>
            </a:r>
            <a:r>
              <a:rPr lang="ko-KR" altLang="en-US" dirty="0" err="1"/>
              <a:t>red</a:t>
            </a:r>
            <a:r>
              <a:rPr lang="ko-KR" altLang="en-US" dirty="0"/>
              <a:t> </a:t>
            </a:r>
            <a:r>
              <a:rPr lang="ko-KR" altLang="en-US" dirty="0" err="1"/>
              <a:t>apples</a:t>
            </a:r>
            <a:r>
              <a:rPr lang="ko-KR" altLang="en-US" dirty="0"/>
              <a:t>, </a:t>
            </a:r>
            <a:r>
              <a:rPr lang="ko-KR" altLang="en-US" dirty="0" err="1"/>
              <a:t>nuts</a:t>
            </a:r>
            <a:endParaRPr lang="ko-KR" altLang="en-US" dirty="0"/>
          </a:p>
          <a:p>
            <a:endParaRPr lang="ko-KR" altLang="en-US" dirty="0"/>
          </a:p>
          <a:p>
            <a:r>
              <a:rPr lang="ko-KR" altLang="en-US" b="1" dirty="0" err="1">
                <a:solidFill>
                  <a:srgbClr val="FF0000"/>
                </a:solidFill>
              </a:rPr>
              <a:t>Acidity</a:t>
            </a:r>
            <a:r>
              <a:rPr lang="ko-KR" altLang="en-US" b="1" dirty="0">
                <a:solidFill>
                  <a:srgbClr val="FF0000"/>
                </a:solidFill>
              </a:rPr>
              <a:t> : </a:t>
            </a:r>
            <a:r>
              <a:rPr lang="ko-KR" altLang="en-US" dirty="0" err="1"/>
              <a:t>Malic</a:t>
            </a:r>
            <a:r>
              <a:rPr lang="ko-KR" altLang="en-US" dirty="0"/>
              <a:t>, </a:t>
            </a:r>
            <a:r>
              <a:rPr lang="ko-KR" altLang="en-US" dirty="0" err="1"/>
              <a:t>tartaric</a:t>
            </a:r>
            <a:r>
              <a:rPr lang="ko-KR" altLang="en-US" dirty="0"/>
              <a:t>, </a:t>
            </a:r>
            <a:r>
              <a:rPr lang="ko-KR" altLang="en-US" dirty="0" err="1"/>
              <a:t>well</a:t>
            </a:r>
            <a:r>
              <a:rPr lang="ko-KR" altLang="en-US" dirty="0"/>
              <a:t> </a:t>
            </a:r>
            <a:r>
              <a:rPr lang="ko-KR" altLang="en-US" dirty="0" err="1"/>
              <a:t>structures</a:t>
            </a:r>
            <a:r>
              <a:rPr lang="ko-KR" altLang="en-US" dirty="0"/>
              <a:t>, </a:t>
            </a:r>
            <a:r>
              <a:rPr lang="ko-KR" altLang="en-US" dirty="0" err="1"/>
              <a:t>approachable</a:t>
            </a:r>
            <a:endParaRPr lang="ko-KR" altLang="en-US" dirty="0"/>
          </a:p>
          <a:p>
            <a:endParaRPr lang="ko-KR" altLang="en-US" dirty="0"/>
          </a:p>
          <a:p>
            <a:r>
              <a:rPr lang="ko-KR" altLang="en-US" b="1" dirty="0" err="1">
                <a:solidFill>
                  <a:srgbClr val="FF0000"/>
                </a:solidFill>
              </a:rPr>
              <a:t>Other</a:t>
            </a:r>
            <a:r>
              <a:rPr lang="ko-KR" altLang="en-US" b="1" dirty="0">
                <a:solidFill>
                  <a:srgbClr val="FF0000"/>
                </a:solidFill>
              </a:rPr>
              <a:t> : </a:t>
            </a:r>
            <a:r>
              <a:rPr lang="ko-KR" altLang="en-US" dirty="0" err="1"/>
              <a:t>Bold</a:t>
            </a:r>
            <a:endParaRPr lang="ko-KR" altLang="en-US" dirty="0"/>
          </a:p>
          <a:p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24305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1484784"/>
            <a:ext cx="4953000" cy="4953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74075" y="476672"/>
            <a:ext cx="29642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/>
              <a:t>#</a:t>
            </a:r>
            <a:r>
              <a:rPr lang="ko-KR" altLang="en-US" b="1" dirty="0" err="1" smtClean="0"/>
              <a:t>커피미업</a:t>
            </a:r>
            <a:r>
              <a:rPr lang="ko-KR" altLang="en-US" b="1" dirty="0" smtClean="0"/>
              <a:t> </a:t>
            </a:r>
            <a:r>
              <a:rPr lang="ko-KR" altLang="en-US" b="1" dirty="0" err="1" smtClean="0"/>
              <a:t>센서리랩</a:t>
            </a:r>
            <a:r>
              <a:rPr lang="ko-KR" altLang="en-US" b="1" dirty="0" smtClean="0"/>
              <a:t> </a:t>
            </a:r>
            <a:r>
              <a:rPr lang="en-US" altLang="ko-KR" b="1" dirty="0" smtClean="0"/>
              <a:t>(</a:t>
            </a:r>
            <a:r>
              <a:rPr lang="ko-KR" altLang="en-US" b="1" dirty="0" smtClean="0"/>
              <a:t>마포</a:t>
            </a:r>
            <a:r>
              <a:rPr lang="en-US" altLang="ko-KR" b="1" dirty="0" smtClean="0"/>
              <a:t>)</a:t>
            </a:r>
          </a:p>
          <a:p>
            <a:r>
              <a:rPr lang="en-US" altLang="ko-KR" b="1" dirty="0" smtClean="0"/>
              <a:t>#</a:t>
            </a:r>
            <a:r>
              <a:rPr lang="ko-KR" altLang="en-US" b="1" dirty="0" err="1" smtClean="0"/>
              <a:t>커피미업</a:t>
            </a:r>
            <a:r>
              <a:rPr lang="ko-KR" altLang="en-US" b="1" dirty="0" smtClean="0"/>
              <a:t> </a:t>
            </a:r>
            <a:r>
              <a:rPr lang="ko-KR" altLang="en-US" b="1" dirty="0" err="1" smtClean="0"/>
              <a:t>로스팅랩</a:t>
            </a:r>
            <a:r>
              <a:rPr lang="ko-KR" altLang="en-US" b="1" dirty="0" smtClean="0"/>
              <a:t> </a:t>
            </a:r>
            <a:r>
              <a:rPr lang="en-US" altLang="ko-KR" b="1" dirty="0" smtClean="0"/>
              <a:t>(</a:t>
            </a:r>
            <a:r>
              <a:rPr lang="ko-KR" altLang="en-US" b="1" dirty="0" smtClean="0"/>
              <a:t>가산</a:t>
            </a:r>
            <a:r>
              <a:rPr lang="en-US" altLang="ko-KR" b="1" dirty="0" smtClean="0"/>
              <a:t>)</a:t>
            </a:r>
          </a:p>
          <a:p>
            <a:r>
              <a:rPr lang="en-US" altLang="ko-KR" b="1" dirty="0" smtClean="0"/>
              <a:t>#</a:t>
            </a:r>
            <a:r>
              <a:rPr lang="ko-KR" altLang="en-US" b="1" dirty="0" err="1" smtClean="0"/>
              <a:t>커피인쇄소</a:t>
            </a:r>
            <a:r>
              <a:rPr lang="ko-KR" altLang="en-US" b="1" dirty="0" smtClean="0"/>
              <a:t> </a:t>
            </a:r>
            <a:r>
              <a:rPr lang="en-US" altLang="ko-KR" b="1" dirty="0" smtClean="0"/>
              <a:t>(</a:t>
            </a:r>
            <a:r>
              <a:rPr lang="ko-KR" altLang="en-US" b="1" dirty="0" smtClean="0"/>
              <a:t>을지로</a:t>
            </a:r>
            <a:r>
              <a:rPr lang="en-US" altLang="ko-KR" b="1" dirty="0" smtClean="0"/>
              <a:t>)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161015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그림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1034" y="10758"/>
            <a:ext cx="1957470" cy="504056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391" y="1642813"/>
            <a:ext cx="4601217" cy="3572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13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16024"/>
            <a:ext cx="7272808" cy="6824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741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1034" y="10758"/>
            <a:ext cx="1957470" cy="504056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6" y="692696"/>
            <a:ext cx="3634455" cy="2904554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9792" y="692696"/>
            <a:ext cx="3360290" cy="2904554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2120" y="692696"/>
            <a:ext cx="3465821" cy="2904554"/>
          </a:xfrm>
          <a:prstGeom prst="rect">
            <a:avLst/>
          </a:prstGeom>
        </p:spPr>
      </p:pic>
      <p:sp>
        <p:nvSpPr>
          <p:cNvPr id="15" name="직사각형 14"/>
          <p:cNvSpPr/>
          <p:nvPr/>
        </p:nvSpPr>
        <p:spPr>
          <a:xfrm>
            <a:off x="107504" y="4221088"/>
            <a:ext cx="496855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000" dirty="0"/>
              <a:t>- 환경 : 좋은 채광, 조용함, 테이블, 온도</a:t>
            </a:r>
          </a:p>
          <a:p>
            <a:r>
              <a:rPr lang="ko-KR" altLang="en-US" sz="1000" dirty="0"/>
              <a:t>- 추출 : </a:t>
            </a:r>
            <a:r>
              <a:rPr lang="ko-KR" altLang="en-US" sz="1000" dirty="0" err="1"/>
              <a:t>골든컵</a:t>
            </a:r>
            <a:r>
              <a:rPr lang="ko-KR" altLang="en-US" sz="1000" dirty="0"/>
              <a:t> 규정에 따라 최적의 </a:t>
            </a:r>
            <a:r>
              <a:rPr lang="ko-KR" altLang="en-US" sz="1000" dirty="0" err="1"/>
              <a:t>추출율로</a:t>
            </a:r>
            <a:r>
              <a:rPr lang="ko-KR" altLang="en-US" sz="1000" dirty="0"/>
              <a:t> 진행</a:t>
            </a:r>
          </a:p>
          <a:p>
            <a:r>
              <a:rPr lang="ko-KR" altLang="en-US" sz="1000" dirty="0"/>
              <a:t>- </a:t>
            </a:r>
            <a:r>
              <a:rPr lang="ko-KR" altLang="en-US" sz="1000" dirty="0" err="1"/>
              <a:t>로스팅</a:t>
            </a:r>
            <a:r>
              <a:rPr lang="ko-KR" altLang="en-US" sz="1000" dirty="0"/>
              <a:t> : 8-12분 사이의 </a:t>
            </a:r>
            <a:r>
              <a:rPr lang="ko-KR" altLang="en-US" sz="1000" dirty="0" err="1"/>
              <a:t>샘플로스팅</a:t>
            </a:r>
            <a:r>
              <a:rPr lang="ko-KR" altLang="en-US" sz="1000" dirty="0"/>
              <a:t>, </a:t>
            </a:r>
            <a:r>
              <a:rPr lang="ko-KR" altLang="en-US" sz="1000" dirty="0" err="1"/>
              <a:t>아그트론</a:t>
            </a:r>
            <a:r>
              <a:rPr lang="ko-KR" altLang="en-US" sz="1000" dirty="0"/>
              <a:t>(홀빈58, </a:t>
            </a:r>
            <a:r>
              <a:rPr lang="ko-KR" altLang="en-US" sz="1000" dirty="0" err="1"/>
              <a:t>그라인드</a:t>
            </a:r>
            <a:r>
              <a:rPr lang="ko-KR" altLang="en-US" sz="1000" dirty="0"/>
              <a:t> 63)</a:t>
            </a:r>
          </a:p>
          <a:p>
            <a:r>
              <a:rPr lang="en-US" altLang="ko-KR" sz="1000" dirty="0" smtClean="0"/>
              <a:t>- </a:t>
            </a:r>
            <a:r>
              <a:rPr lang="ko-KR" altLang="en-US" sz="1000" dirty="0" smtClean="0"/>
              <a:t>원두의 </a:t>
            </a:r>
            <a:r>
              <a:rPr lang="ko-KR" altLang="en-US" sz="1000" dirty="0"/>
              <a:t>상태 : </a:t>
            </a:r>
            <a:r>
              <a:rPr lang="ko-KR" altLang="en-US" sz="1000" dirty="0" err="1"/>
              <a:t>미디엄-미디엄</a:t>
            </a:r>
            <a:r>
              <a:rPr lang="ko-KR" altLang="en-US" sz="1000" dirty="0"/>
              <a:t> 라이트, 원두가 타거나 끝이 탄 </a:t>
            </a:r>
            <a:r>
              <a:rPr lang="ko-KR" altLang="en-US" sz="1000" dirty="0" err="1"/>
              <a:t>Tipping이</a:t>
            </a:r>
            <a:r>
              <a:rPr lang="ko-KR" altLang="en-US" sz="1000" dirty="0"/>
              <a:t> </a:t>
            </a:r>
            <a:r>
              <a:rPr lang="ko-KR" altLang="en-US" sz="1000" dirty="0" smtClean="0"/>
              <a:t>없어야 함</a:t>
            </a:r>
            <a:endParaRPr lang="ko-KR" altLang="en-US" sz="1000" dirty="0"/>
          </a:p>
          <a:p>
            <a:r>
              <a:rPr lang="ko-KR" altLang="en-US" sz="1000" dirty="0"/>
              <a:t>- 원두 보관 : 20도 이상 상온에서 보관, 8-24시간 이내 </a:t>
            </a:r>
            <a:r>
              <a:rPr lang="ko-KR" altLang="en-US" sz="1000" dirty="0" err="1"/>
              <a:t>커핑</a:t>
            </a:r>
            <a:endParaRPr lang="ko-KR" altLang="en-US" sz="1000" dirty="0"/>
          </a:p>
          <a:p>
            <a:r>
              <a:rPr lang="ko-KR" altLang="en-US" sz="1000" dirty="0"/>
              <a:t>- 추출 : 물 1ml 당 0.055g의 원두를 사용 (125-175ppm, 92-97도의 물 사용)</a:t>
            </a:r>
          </a:p>
          <a:p>
            <a:r>
              <a:rPr lang="ko-KR" altLang="en-US" sz="1000" dirty="0"/>
              <a:t>- 분쇄 : </a:t>
            </a:r>
            <a:r>
              <a:rPr lang="ko-KR" altLang="en-US" sz="1000" dirty="0" err="1"/>
              <a:t>디팅</a:t>
            </a:r>
            <a:r>
              <a:rPr lang="ko-KR" altLang="en-US" sz="1000" dirty="0"/>
              <a:t> </a:t>
            </a:r>
            <a:r>
              <a:rPr lang="ko-KR" altLang="en-US" sz="1000" dirty="0" err="1"/>
              <a:t>or</a:t>
            </a:r>
            <a:r>
              <a:rPr lang="ko-KR" altLang="en-US" sz="1000" dirty="0"/>
              <a:t> </a:t>
            </a:r>
            <a:r>
              <a:rPr lang="ko-KR" altLang="en-US" sz="1000" dirty="0" err="1"/>
              <a:t>말코닉</a:t>
            </a:r>
            <a:r>
              <a:rPr lang="ko-KR" altLang="en-US" sz="1000" dirty="0"/>
              <a:t> 그라인더로 </a:t>
            </a:r>
            <a:r>
              <a:rPr lang="ko-KR" altLang="en-US" sz="1000" dirty="0" err="1"/>
              <a:t>US매쉬</a:t>
            </a:r>
            <a:r>
              <a:rPr lang="ko-KR" altLang="en-US" sz="1000" dirty="0"/>
              <a:t> </a:t>
            </a:r>
            <a:r>
              <a:rPr lang="ko-KR" altLang="en-US" sz="1000" dirty="0" err="1"/>
              <a:t>시브</a:t>
            </a:r>
            <a:r>
              <a:rPr lang="ko-KR" altLang="en-US" sz="1000" dirty="0"/>
              <a:t> 사이즈 20에 70-75% 통과하도록</a:t>
            </a:r>
          </a:p>
          <a:p>
            <a:r>
              <a:rPr lang="ko-KR" altLang="en-US" sz="1000" dirty="0"/>
              <a:t>- 샘플 : 1종류 당 5컵 이상을 </a:t>
            </a:r>
            <a:r>
              <a:rPr lang="ko-KR" altLang="en-US" sz="1000" dirty="0" smtClean="0"/>
              <a:t>준비 </a:t>
            </a:r>
            <a:r>
              <a:rPr lang="en-US" altLang="ko-KR" sz="1000" dirty="0" smtClean="0"/>
              <a:t>(</a:t>
            </a:r>
            <a:r>
              <a:rPr lang="en-US" altLang="ko-KR" sz="1000" dirty="0" err="1" smtClean="0"/>
              <a:t>CoE</a:t>
            </a:r>
            <a:r>
              <a:rPr lang="ko-KR" altLang="en-US" sz="1000" dirty="0" smtClean="0"/>
              <a:t>는 </a:t>
            </a:r>
            <a:r>
              <a:rPr lang="en-US" altLang="ko-KR" sz="1000" dirty="0" smtClean="0"/>
              <a:t>4</a:t>
            </a:r>
            <a:r>
              <a:rPr lang="ko-KR" altLang="en-US" sz="1000" dirty="0" smtClean="0"/>
              <a:t>컵</a:t>
            </a:r>
            <a:r>
              <a:rPr lang="en-US" altLang="ko-KR" sz="1000" dirty="0" smtClean="0"/>
              <a:t>)</a:t>
            </a:r>
            <a:endParaRPr lang="ko-KR" altLang="en-US" sz="1000" dirty="0"/>
          </a:p>
          <a:p>
            <a:r>
              <a:rPr lang="ko-KR" altLang="en-US" sz="1000" dirty="0"/>
              <a:t>- 분쇄 후 원두 관리 : 15분 이내에 물 붓기, </a:t>
            </a:r>
            <a:r>
              <a:rPr lang="ko-KR" altLang="en-US" sz="1000" dirty="0" err="1"/>
              <a:t>유리커버가</a:t>
            </a:r>
            <a:r>
              <a:rPr lang="ko-KR" altLang="en-US" sz="1000" dirty="0"/>
              <a:t> 있을 경우 30분까지 허용</a:t>
            </a:r>
          </a:p>
          <a:p>
            <a:r>
              <a:rPr lang="ko-KR" altLang="en-US" sz="1000" dirty="0"/>
              <a:t>- </a:t>
            </a:r>
            <a:r>
              <a:rPr lang="ko-KR" altLang="en-US" sz="1000" dirty="0" err="1"/>
              <a:t>시향</a:t>
            </a:r>
            <a:r>
              <a:rPr lang="ko-KR" altLang="en-US" sz="1000" dirty="0"/>
              <a:t> 및 시음 방법 : </a:t>
            </a:r>
            <a:r>
              <a:rPr lang="ko-KR" altLang="en-US" sz="1000" dirty="0" err="1"/>
              <a:t>Sniffing</a:t>
            </a:r>
            <a:r>
              <a:rPr lang="ko-KR" altLang="en-US" sz="1000" dirty="0"/>
              <a:t> / </a:t>
            </a:r>
            <a:r>
              <a:rPr lang="ko-KR" altLang="en-US" sz="1000" dirty="0" err="1"/>
              <a:t>Slurping</a:t>
            </a:r>
            <a:r>
              <a:rPr lang="ko-KR" altLang="en-US" sz="1000" dirty="0"/>
              <a:t> </a:t>
            </a:r>
            <a:r>
              <a:rPr lang="ko-KR" altLang="en-US" sz="1000" dirty="0" smtClean="0"/>
              <a:t>사용</a:t>
            </a:r>
            <a:endParaRPr lang="ko-KR" altLang="en-US" sz="1000" dirty="0"/>
          </a:p>
        </p:txBody>
      </p:sp>
      <p:sp>
        <p:nvSpPr>
          <p:cNvPr id="16" name="직사각형 15"/>
          <p:cNvSpPr/>
          <p:nvPr/>
        </p:nvSpPr>
        <p:spPr>
          <a:xfrm>
            <a:off x="5354498" y="4221088"/>
            <a:ext cx="35930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000" dirty="0"/>
              <a:t>- 시작 전 : 분쇄 향기 체크 (</a:t>
            </a:r>
            <a:r>
              <a:rPr lang="ko-KR" altLang="en-US" sz="1000" dirty="0" err="1"/>
              <a:t>Dry</a:t>
            </a:r>
            <a:r>
              <a:rPr lang="ko-KR" altLang="en-US" sz="1000" dirty="0"/>
              <a:t> </a:t>
            </a:r>
            <a:r>
              <a:rPr lang="ko-KR" altLang="en-US" sz="1000" dirty="0" err="1"/>
              <a:t>Aroma</a:t>
            </a:r>
            <a:r>
              <a:rPr lang="ko-KR" altLang="en-US" sz="1000" dirty="0"/>
              <a:t>, </a:t>
            </a:r>
            <a:r>
              <a:rPr lang="ko-KR" altLang="en-US" sz="1000" dirty="0" err="1"/>
              <a:t>Fragrance</a:t>
            </a:r>
            <a:r>
              <a:rPr lang="ko-KR" altLang="en-US" sz="1000" dirty="0"/>
              <a:t>)</a:t>
            </a:r>
          </a:p>
          <a:p>
            <a:r>
              <a:rPr lang="ko-KR" altLang="en-US" sz="1000" dirty="0"/>
              <a:t>- 0-4분 : 물 붓기 </a:t>
            </a:r>
            <a:r>
              <a:rPr lang="ko-KR" altLang="en-US" sz="1000" dirty="0" smtClean="0"/>
              <a:t>(</a:t>
            </a:r>
            <a:r>
              <a:rPr lang="en-US" altLang="ko-KR" sz="1000" dirty="0" err="1" smtClean="0"/>
              <a:t>CoE</a:t>
            </a:r>
            <a:r>
              <a:rPr lang="ko-KR" altLang="en-US" sz="1000" dirty="0" smtClean="0"/>
              <a:t>는 </a:t>
            </a:r>
            <a:r>
              <a:rPr lang="en-US" altLang="ko-KR" sz="1000" dirty="0" smtClean="0"/>
              <a:t>Crust</a:t>
            </a:r>
            <a:r>
              <a:rPr lang="ko-KR" altLang="en-US" sz="1000" dirty="0" smtClean="0"/>
              <a:t>를 통한 </a:t>
            </a:r>
            <a:r>
              <a:rPr lang="ko-KR" altLang="en-US" sz="1000" dirty="0" err="1" smtClean="0"/>
              <a:t>Wet</a:t>
            </a:r>
            <a:r>
              <a:rPr lang="ko-KR" altLang="en-US" sz="1000" dirty="0" smtClean="0"/>
              <a:t> </a:t>
            </a:r>
            <a:r>
              <a:rPr lang="ko-KR" altLang="en-US" sz="1000" dirty="0" err="1"/>
              <a:t>Aroma</a:t>
            </a:r>
            <a:r>
              <a:rPr lang="ko-KR" altLang="en-US" sz="1000" dirty="0"/>
              <a:t> 확인)</a:t>
            </a:r>
          </a:p>
          <a:p>
            <a:r>
              <a:rPr lang="ko-KR" altLang="en-US" sz="1000" dirty="0"/>
              <a:t>- 4-6분 : </a:t>
            </a:r>
            <a:r>
              <a:rPr lang="ko-KR" altLang="en-US" sz="1000" dirty="0" err="1" smtClean="0"/>
              <a:t>브레이킹하며</a:t>
            </a:r>
            <a:r>
              <a:rPr lang="ko-KR" altLang="en-US" sz="1000" dirty="0" smtClean="0"/>
              <a:t> </a:t>
            </a:r>
            <a:r>
              <a:rPr lang="ko-KR" altLang="en-US" sz="1000" dirty="0"/>
              <a:t>아로마 </a:t>
            </a:r>
            <a:r>
              <a:rPr lang="ko-KR" altLang="en-US" sz="1000" dirty="0" smtClean="0"/>
              <a:t>체크 후 </a:t>
            </a:r>
            <a:r>
              <a:rPr lang="ko-KR" altLang="en-US" sz="1000" dirty="0" err="1" smtClean="0"/>
              <a:t>스키밍</a:t>
            </a:r>
            <a:endParaRPr lang="ko-KR" altLang="en-US" sz="1000" dirty="0"/>
          </a:p>
          <a:p>
            <a:r>
              <a:rPr lang="ko-KR" altLang="en-US" sz="1000" dirty="0" smtClean="0"/>
              <a:t>- </a:t>
            </a:r>
            <a:r>
              <a:rPr lang="ko-KR" altLang="en-US" sz="1000" dirty="0"/>
              <a:t>12-17분(</a:t>
            </a:r>
            <a:r>
              <a:rPr lang="ko-KR" altLang="en-US" sz="1000" dirty="0" err="1"/>
              <a:t>Hot</a:t>
            </a:r>
            <a:r>
              <a:rPr lang="ko-KR" altLang="en-US" sz="1000" dirty="0"/>
              <a:t>) : 69-73도</a:t>
            </a:r>
          </a:p>
          <a:p>
            <a:r>
              <a:rPr lang="ko-KR" altLang="en-US" sz="1000" dirty="0"/>
              <a:t>- 17-22분(</a:t>
            </a:r>
            <a:r>
              <a:rPr lang="ko-KR" altLang="en-US" sz="1000" dirty="0" err="1"/>
              <a:t>Warm</a:t>
            </a:r>
            <a:r>
              <a:rPr lang="ko-KR" altLang="en-US" sz="1000" dirty="0"/>
              <a:t>) : 58-62도</a:t>
            </a:r>
          </a:p>
          <a:p>
            <a:r>
              <a:rPr lang="ko-KR" altLang="en-US" sz="1000" dirty="0"/>
              <a:t>- 22-27분(</a:t>
            </a:r>
            <a:r>
              <a:rPr lang="ko-KR" altLang="en-US" sz="1000" dirty="0" err="1"/>
              <a:t>Cool</a:t>
            </a:r>
            <a:r>
              <a:rPr lang="ko-KR" altLang="en-US" sz="1000" dirty="0"/>
              <a:t>) : 37</a:t>
            </a:r>
            <a:r>
              <a:rPr lang="ko-KR" altLang="en-US" sz="1000" dirty="0" smtClean="0"/>
              <a:t>도 </a:t>
            </a:r>
            <a:r>
              <a:rPr lang="en-US" altLang="ko-KR" sz="1000" dirty="0" smtClean="0"/>
              <a:t>(</a:t>
            </a:r>
            <a:r>
              <a:rPr lang="en-US" altLang="ko-KR" sz="1000" dirty="0" err="1" smtClean="0"/>
              <a:t>CoE</a:t>
            </a:r>
            <a:r>
              <a:rPr lang="ko-KR" altLang="en-US" sz="1000" dirty="0" smtClean="0"/>
              <a:t>는 보통 </a:t>
            </a:r>
            <a:r>
              <a:rPr lang="en-US" altLang="ko-KR" sz="1000" dirty="0" smtClean="0"/>
              <a:t>40</a:t>
            </a:r>
            <a:r>
              <a:rPr lang="ko-KR" altLang="en-US" sz="1000" dirty="0" smtClean="0"/>
              <a:t>분 정도까지 체크</a:t>
            </a:r>
            <a:r>
              <a:rPr lang="en-US" altLang="ko-KR" sz="1000" dirty="0" smtClean="0"/>
              <a:t>)</a:t>
            </a:r>
            <a:endParaRPr lang="ko-K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256214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347864" y="1628800"/>
            <a:ext cx="1651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err="1" smtClean="0"/>
              <a:t>스페셜티</a:t>
            </a:r>
            <a:r>
              <a:rPr lang="ko-KR" altLang="en-US" b="1" dirty="0" smtClean="0"/>
              <a:t> 기준</a:t>
            </a:r>
            <a:endParaRPr lang="ko-KR" altLang="en-US" b="1" dirty="0"/>
          </a:p>
        </p:txBody>
      </p:sp>
      <p:sp>
        <p:nvSpPr>
          <p:cNvPr id="5" name="직사각형 4"/>
          <p:cNvSpPr/>
          <p:nvPr/>
        </p:nvSpPr>
        <p:spPr>
          <a:xfrm>
            <a:off x="3347864" y="2852936"/>
            <a:ext cx="40324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 smtClean="0"/>
              <a:t>SCA : 80</a:t>
            </a:r>
            <a:r>
              <a:rPr lang="ko-KR" altLang="en-US" sz="1400" dirty="0" smtClean="0"/>
              <a:t>점 이상</a:t>
            </a:r>
            <a:endParaRPr lang="en-US" altLang="ko-KR" sz="1400" dirty="0" smtClean="0"/>
          </a:p>
          <a:p>
            <a:r>
              <a:rPr lang="en-US" altLang="ko-KR" sz="1400" dirty="0" err="1" smtClean="0"/>
              <a:t>CoE</a:t>
            </a:r>
            <a:r>
              <a:rPr lang="en-US" altLang="ko-KR" sz="1400" dirty="0" smtClean="0"/>
              <a:t> : 86</a:t>
            </a:r>
            <a:r>
              <a:rPr lang="ko-KR" altLang="en-US" sz="1400" dirty="0" smtClean="0"/>
              <a:t>점 이상</a:t>
            </a:r>
            <a:endParaRPr lang="en-US" altLang="ko-KR" sz="1400" dirty="0" smtClean="0"/>
          </a:p>
          <a:p>
            <a:r>
              <a:rPr lang="en-US" altLang="ko-KR" sz="1400" dirty="0" err="1" smtClean="0"/>
              <a:t>CoE</a:t>
            </a:r>
            <a:r>
              <a:rPr lang="en-US" altLang="ko-KR" sz="1400" dirty="0" smtClean="0"/>
              <a:t> National Winner : 84~85.99</a:t>
            </a:r>
            <a:r>
              <a:rPr lang="ko-KR" altLang="en-US" sz="1400" dirty="0" smtClean="0"/>
              <a:t>점</a:t>
            </a:r>
            <a:endParaRPr lang="en-US" altLang="ko-KR" sz="1400" dirty="0" smtClean="0"/>
          </a:p>
          <a:p>
            <a:r>
              <a:rPr lang="en-US" altLang="ko-KR" sz="1400" dirty="0" err="1" smtClean="0"/>
              <a:t>CoE</a:t>
            </a:r>
            <a:r>
              <a:rPr lang="en-US" altLang="ko-KR" sz="1400" dirty="0" smtClean="0"/>
              <a:t> Presidential : 90</a:t>
            </a:r>
            <a:r>
              <a:rPr lang="ko-KR" altLang="en-US" sz="1400" dirty="0" smtClean="0"/>
              <a:t>점 이상</a:t>
            </a:r>
            <a:endParaRPr lang="ko-KR" altLang="en-US" sz="1400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0272" y="388479"/>
            <a:ext cx="1957470" cy="504056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16632"/>
            <a:ext cx="2438400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67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sakurasan.com/blog/scaa%20coffee%20cupping%20form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90" y="980728"/>
            <a:ext cx="8933070" cy="520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0272" y="316471"/>
            <a:ext cx="1734172" cy="446556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44624"/>
            <a:ext cx="2160240" cy="928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58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1034" y="10758"/>
            <a:ext cx="1957470" cy="504056"/>
          </a:xfrm>
          <a:prstGeom prst="rect">
            <a:avLst/>
          </a:prstGeom>
        </p:spPr>
      </p:pic>
      <p:pic>
        <p:nvPicPr>
          <p:cNvPr id="1027" name="Picture 3" descr="http://postfiles12.naver.net/data25/2008/10/9/203/coe_cupping_form-sillagos_%C6%E4%C0%CC%C1%F6_1_sillagos.jpg?type=w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14814"/>
            <a:ext cx="8233989" cy="6331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882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7504" y="44624"/>
            <a:ext cx="13003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smtClean="0"/>
              <a:t>맛의 감별</a:t>
            </a:r>
            <a:endParaRPr lang="ko-KR" altLang="en-US" sz="2000" b="1" dirty="0"/>
          </a:p>
        </p:txBody>
      </p:sp>
      <p:cxnSp>
        <p:nvCxnSpPr>
          <p:cNvPr id="7" name="직선 연결선 6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그림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1034" y="10758"/>
            <a:ext cx="1957470" cy="50405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7391" y="3729472"/>
            <a:ext cx="1420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맛의 다양성</a:t>
            </a:r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35496" y="4213169"/>
            <a:ext cx="907300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dirty="0"/>
              <a:t>긍정적인 맛 – Complex (복합적인), Fine (순수하고 맑은), Delicate (섬세하고 미묘한)</a:t>
            </a:r>
          </a:p>
          <a:p>
            <a:r>
              <a:rPr lang="ko-KR" altLang="en-US" sz="1400" dirty="0"/>
              <a:t>                        Vibrant (경쾌한), Brightness (밝은), Lively (생동감), Persistent (지속적인), </a:t>
            </a:r>
          </a:p>
          <a:p>
            <a:r>
              <a:rPr lang="ko-KR" altLang="en-US" sz="1400" dirty="0"/>
              <a:t>                        Lingering (여운이 있는), Long aftertaste (뒷맛이 긴)</a:t>
            </a:r>
          </a:p>
          <a:p>
            <a:endParaRPr lang="ko-KR" altLang="en-US" sz="1400" dirty="0"/>
          </a:p>
          <a:p>
            <a:r>
              <a:rPr lang="ko-KR" altLang="en-US" sz="1400" dirty="0"/>
              <a:t>부정적인 맛 – Sour (시큼한), Harsh (거친),  Acrid (자극적인),  Acetic (</a:t>
            </a:r>
            <a:r>
              <a:rPr lang="ko-KR" altLang="en-US" sz="1400" dirty="0" err="1"/>
              <a:t>식초같은</a:t>
            </a:r>
            <a:r>
              <a:rPr lang="ko-KR" altLang="en-US" sz="1400" dirty="0"/>
              <a:t>), Rancid (역한)</a:t>
            </a:r>
          </a:p>
          <a:p>
            <a:r>
              <a:rPr lang="ko-KR" altLang="en-US" sz="1400" dirty="0"/>
              <a:t>                   </a:t>
            </a:r>
            <a:r>
              <a:rPr lang="ko-KR" altLang="en-US" sz="1400" dirty="0" smtClean="0"/>
              <a:t>Astringent </a:t>
            </a:r>
            <a:r>
              <a:rPr lang="ko-KR" altLang="en-US" sz="1400" dirty="0"/>
              <a:t>(드라이한), Short (짧은), Metallic (금속 느낌), Unplesant (불쾌한), </a:t>
            </a:r>
          </a:p>
          <a:p>
            <a:r>
              <a:rPr lang="ko-KR" altLang="en-US" sz="1400" dirty="0"/>
              <a:t>                   </a:t>
            </a:r>
            <a:r>
              <a:rPr lang="ko-KR" altLang="en-US" sz="1400" dirty="0" smtClean="0"/>
              <a:t>Bland </a:t>
            </a:r>
            <a:r>
              <a:rPr lang="ko-KR" altLang="en-US" sz="1400" dirty="0"/>
              <a:t>(밋밋한), Flat (빈약한), Pungent (찌르는듯한), Sharp (날카로운), Over fermented (</a:t>
            </a:r>
            <a:r>
              <a:rPr lang="ko-KR" altLang="en-US" sz="1400" dirty="0" err="1"/>
              <a:t>과발효</a:t>
            </a:r>
            <a:r>
              <a:rPr lang="ko-KR" altLang="en-US" sz="1400" dirty="0"/>
              <a:t>)</a:t>
            </a:r>
          </a:p>
          <a:p>
            <a:r>
              <a:rPr lang="ko-KR" altLang="en-US" sz="1400" dirty="0"/>
              <a:t>                              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1763688" y="1087110"/>
            <a:ext cx="66967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 smtClean="0"/>
              <a:t>In common</a:t>
            </a:r>
            <a:r>
              <a:rPr lang="ko-KR" altLang="en-US" sz="2000" b="1" dirty="0" smtClean="0"/>
              <a:t> </a:t>
            </a:r>
            <a:endParaRPr lang="en-US" altLang="ko-KR" sz="2000" b="1" dirty="0" smtClean="0"/>
          </a:p>
          <a:p>
            <a:r>
              <a:rPr lang="en-US" altLang="ko-KR" sz="1400" dirty="0" smtClean="0"/>
              <a:t>Clean cup and Sweetness are the most important things for Specialty Coffee</a:t>
            </a:r>
          </a:p>
          <a:p>
            <a:endParaRPr lang="en-US" altLang="ko-KR" sz="1400" dirty="0" smtClean="0"/>
          </a:p>
          <a:p>
            <a:r>
              <a:rPr lang="en-US" altLang="ko-KR" sz="2000" b="1" dirty="0" smtClean="0"/>
              <a:t>Issue</a:t>
            </a:r>
          </a:p>
          <a:p>
            <a:pPr marL="342900" indent="-342900">
              <a:buAutoNum type="arabicParenR"/>
            </a:pPr>
            <a:endParaRPr lang="en-US" altLang="ko-KR" sz="1400" dirty="0" smtClean="0"/>
          </a:p>
          <a:p>
            <a:pPr marL="342900" indent="-342900">
              <a:buAutoNum type="arabicParenR"/>
            </a:pPr>
            <a:r>
              <a:rPr lang="en-US" altLang="ko-KR" sz="1400" dirty="0" smtClean="0"/>
              <a:t>Aroma, Score or Not!</a:t>
            </a:r>
          </a:p>
          <a:p>
            <a:pPr marL="342900" indent="-342900">
              <a:buAutoNum type="arabicParenR"/>
            </a:pPr>
            <a:r>
              <a:rPr lang="en-US" altLang="ko-KR" sz="1400" dirty="0" smtClean="0"/>
              <a:t>Body vs Mouthfeel</a:t>
            </a:r>
          </a:p>
          <a:p>
            <a:pPr marL="342900" indent="-342900">
              <a:buAutoNum type="arabicParenR"/>
            </a:pPr>
            <a:r>
              <a:rPr lang="en-US" altLang="ko-KR" sz="1400" dirty="0" smtClean="0"/>
              <a:t>Balance vs Complexity</a:t>
            </a:r>
          </a:p>
          <a:p>
            <a:pPr marL="342900" indent="-342900">
              <a:buAutoNum type="arabicParenR"/>
            </a:pPr>
            <a:r>
              <a:rPr lang="en-US" altLang="ko-KR" sz="1400" dirty="0" smtClean="0"/>
              <a:t>Overall, Double check?</a:t>
            </a:r>
          </a:p>
          <a:p>
            <a:pPr marL="342900" indent="-342900">
              <a:buAutoNum type="arabicParenR"/>
            </a:pPr>
            <a:endParaRPr lang="en-US" altLang="ko-KR" sz="1400" dirty="0" smtClean="0"/>
          </a:p>
          <a:p>
            <a:pPr marL="342900" indent="-342900">
              <a:buAutoNum type="arabicParenR"/>
            </a:pPr>
            <a:endParaRPr lang="en-US" altLang="ko-KR" sz="1400" dirty="0" smtClean="0"/>
          </a:p>
          <a:p>
            <a:pPr marL="342900" indent="-342900">
              <a:buAutoNum type="arabicParenR"/>
            </a:pP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73876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84959</TotalTime>
  <Words>929</Words>
  <Application>Microsoft Office PowerPoint</Application>
  <PresentationFormat>화면 슬라이드 쇼(4:3)</PresentationFormat>
  <Paragraphs>121</Paragraphs>
  <Slides>15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18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DongwanZZang</dc:creator>
  <cp:lastModifiedBy>user</cp:lastModifiedBy>
  <cp:revision>247</cp:revision>
  <dcterms:created xsi:type="dcterms:W3CDTF">2012-10-24T15:36:50Z</dcterms:created>
  <dcterms:modified xsi:type="dcterms:W3CDTF">2018-11-10T15:30:45Z</dcterms:modified>
</cp:coreProperties>
</file>